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89" r:id="rId7"/>
    <p:sldId id="267" r:id="rId8"/>
    <p:sldId id="290" r:id="rId9"/>
    <p:sldId id="260" r:id="rId10"/>
    <p:sldId id="291" r:id="rId11"/>
    <p:sldId id="292" r:id="rId12"/>
    <p:sldId id="293" r:id="rId13"/>
    <p:sldId id="294" r:id="rId14"/>
    <p:sldId id="295" r:id="rId15"/>
    <p:sldId id="299" r:id="rId16"/>
    <p:sldId id="296" r:id="rId17"/>
    <p:sldId id="300" r:id="rId18"/>
    <p:sldId id="297" r:id="rId19"/>
    <p:sldId id="301" r:id="rId20"/>
    <p:sldId id="298" r:id="rId21"/>
    <p:sldId id="28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8" autoAdjust="0"/>
    <p:restoredTop sz="99758" autoAdjust="0"/>
  </p:normalViewPr>
  <p:slideViewPr>
    <p:cSldViewPr snapToGrid="0" showGuides="1">
      <p:cViewPr varScale="1">
        <p:scale>
          <a:sx n="93" d="100"/>
          <a:sy n="93" d="100"/>
        </p:scale>
        <p:origin x="114" y="126"/>
      </p:cViewPr>
      <p:guideLst>
        <p:guide orient="horz" pos="2150"/>
        <p:guide pos="3840"/>
        <p:guide orient="horz" pos="930"/>
      </p:guideLst>
    </p:cSldViewPr>
  </p:slideViewPr>
  <p:notesTextViewPr>
    <p:cViewPr>
      <p:scale>
        <a:sx n="150" d="100"/>
        <a:sy n="150" d="100"/>
      </p:scale>
      <p:origin x="0" y="0"/>
    </p:cViewPr>
  </p:notesTextViewPr>
  <p:sorterViewPr>
    <p:cViewPr>
      <p:scale>
        <a:sx n="50" d="100"/>
        <a:sy n="50" d="100"/>
      </p:scale>
      <p:origin x="0" y="-11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E9E48-EE92-438E-9B1B-4923AA4FC8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15025-FF1A-45B9-896D-5F39D9285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endParaRPr lang="zh-CN" altLang="en-US" dirty="0" smtClean="0"/>
          </a:p>
          <a:p>
            <a:r>
              <a:rPr lang="en-US" altLang="zh-CN" dirty="0" smtClean="0"/>
              <a:t>https://liangliangtuwen.tmall.com</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62E80-05B1-42E7-B663-882CC58C70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2BFD3-14DC-42FE-A772-385595768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0.png"/><Relationship Id="rId19" Type="http://schemas.openxmlformats.org/officeDocument/2006/relationships/notesSlide" Target="../notesSlides/notesSlide7.xml"/><Relationship Id="rId18" Type="http://schemas.openxmlformats.org/officeDocument/2006/relationships/slideLayout" Target="../slideLayouts/slideLayout7.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1149781"/>
            <a:ext cx="12192000" cy="4374719"/>
            <a:chOff x="0" y="1149781"/>
            <a:chExt cx="12252596" cy="4374719"/>
          </a:xfrm>
          <a:effectLst>
            <a:outerShdw blurRad="190500" dist="63500" dir="2700000" algn="tl" rotWithShape="0">
              <a:prstClr val="black">
                <a:alpha val="40000"/>
              </a:prstClr>
            </a:outerShdw>
          </a:effectLst>
        </p:grpSpPr>
        <p:sp>
          <p:nvSpPr>
            <p:cNvPr id="41" name="矩形 40"/>
            <p:cNvSpPr/>
            <p:nvPr/>
          </p:nvSpPr>
          <p:spPr>
            <a:xfrm>
              <a:off x="0" y="1149781"/>
              <a:ext cx="12252596" cy="4374719"/>
            </a:xfrm>
            <a:prstGeom prst="rect">
              <a:avLst/>
            </a:prstGeom>
            <a:gradFill flip="none" rotWithShape="1">
              <a:gsLst>
                <a:gs pos="0">
                  <a:schemeClr val="bg1"/>
                </a:gs>
                <a:gs pos="100000">
                  <a:schemeClr val="bg1">
                    <a:lumMod val="8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9857" y="1324083"/>
              <a:ext cx="11952883" cy="4026115"/>
            </a:xfrm>
            <a:prstGeom prst="rect">
              <a:avLst/>
            </a:prstGeom>
            <a:gradFill flip="none" rotWithShape="1">
              <a:gsLst>
                <a:gs pos="0">
                  <a:schemeClr val="accent1">
                    <a:lumMod val="90000"/>
                    <a:lumOff val="10000"/>
                  </a:schemeClr>
                </a:gs>
                <a:gs pos="100000">
                  <a:schemeClr val="accent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730" y="3910102"/>
            <a:ext cx="2066548" cy="181966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278" y="3915734"/>
            <a:ext cx="1076506" cy="1695917"/>
          </a:xfrm>
          <a:prstGeom prst="rect">
            <a:avLst/>
          </a:prstGeom>
        </p:spPr>
      </p:pic>
      <p:sp>
        <p:nvSpPr>
          <p:cNvPr id="12" name="文本框 11"/>
          <p:cNvSpPr txBox="1"/>
          <p:nvPr/>
        </p:nvSpPr>
        <p:spPr>
          <a:xfrm>
            <a:off x="1658052" y="2365069"/>
            <a:ext cx="8875896" cy="1014730"/>
          </a:xfrm>
          <a:prstGeom prst="rect">
            <a:avLst/>
          </a:prstGeom>
          <a:noFill/>
        </p:spPr>
        <p:txBody>
          <a:bodyPr wrap="square" rtlCol="0">
            <a:spAutoFit/>
          </a:bodyPr>
          <a:lstStyle/>
          <a:p>
            <a:pPr algn="ctr"/>
            <a:r>
              <a:rPr lang="zh-CN" altLang="en-US" sz="6000" b="1" spc="300" dirty="0">
                <a:solidFill>
                  <a:schemeClr val="bg1"/>
                </a:solidFill>
                <a:effectLst>
                  <a:outerShdw blurRad="127000" dist="76200" dir="2700000" algn="tl">
                    <a:srgbClr val="000000">
                      <a:alpha val="40000"/>
                    </a:srgbClr>
                  </a:outerShdw>
                </a:effectLst>
              </a:rPr>
              <a:t>疲劳驾驶检测</a:t>
            </a:r>
            <a:endParaRPr lang="zh-CN" altLang="en-US" sz="6000" b="1" spc="300" dirty="0">
              <a:solidFill>
                <a:schemeClr val="bg1"/>
              </a:solidFill>
              <a:effectLst>
                <a:outerShdw blurRad="127000" dist="76200" dir="2700000" algn="tl">
                  <a:srgbClr val="000000">
                    <a:alpha val="40000"/>
                  </a:srgbClr>
                </a:outerShdw>
              </a:effectLst>
            </a:endParaRPr>
          </a:p>
        </p:txBody>
      </p:sp>
      <p:grpSp>
        <p:nvGrpSpPr>
          <p:cNvPr id="28" name="组合 27"/>
          <p:cNvGrpSpPr/>
          <p:nvPr/>
        </p:nvGrpSpPr>
        <p:grpSpPr>
          <a:xfrm>
            <a:off x="3512743" y="3910102"/>
            <a:ext cx="1533831" cy="475764"/>
            <a:chOff x="3655322" y="3910019"/>
            <a:chExt cx="1533831" cy="475764"/>
          </a:xfrm>
        </p:grpSpPr>
        <p:sp>
          <p:nvSpPr>
            <p:cNvPr id="25" name="文本框 24"/>
            <p:cNvSpPr txBox="1"/>
            <p:nvPr/>
          </p:nvSpPr>
          <p:spPr>
            <a:xfrm>
              <a:off x="3655322" y="3925408"/>
              <a:ext cx="1533831" cy="460375"/>
            </a:xfrm>
            <a:prstGeom prst="rect">
              <a:avLst/>
            </a:prstGeom>
            <a:noFill/>
          </p:spPr>
          <p:txBody>
            <a:bodyPr wrap="square" rtlCol="0">
              <a:spAutoFit/>
            </a:bodyPr>
            <a:lstStyle/>
            <a:p>
              <a:pPr algn="ctr"/>
              <a:r>
                <a:rPr lang="zh-CN" altLang="en-US" sz="1200" b="1" dirty="0" smtClean="0">
                  <a:solidFill>
                    <a:schemeClr val="bg1"/>
                  </a:solidFill>
                </a:rPr>
                <a:t>专业</a:t>
              </a:r>
              <a:r>
                <a:rPr lang="zh-CN" altLang="en-US" sz="1200" dirty="0" smtClean="0">
                  <a:solidFill>
                    <a:schemeClr val="bg1"/>
                  </a:solidFill>
                </a:rPr>
                <a:t>：电子信息</a:t>
              </a:r>
              <a:r>
                <a:rPr lang="en-US" altLang="zh-CN" sz="1200" dirty="0" smtClean="0">
                  <a:solidFill>
                    <a:schemeClr val="bg1"/>
                  </a:solidFill>
                </a:rPr>
                <a:t>20</a:t>
              </a:r>
              <a:r>
                <a:rPr lang="zh-CN" altLang="en-US" sz="1200" dirty="0" smtClean="0">
                  <a:solidFill>
                    <a:schemeClr val="bg1"/>
                  </a:solidFill>
                </a:rPr>
                <a:t>研</a:t>
              </a:r>
              <a:endParaRPr lang="zh-CN" altLang="en-US" sz="1200" dirty="0" smtClean="0">
                <a:solidFill>
                  <a:schemeClr val="bg1"/>
                </a:solidFill>
              </a:endParaRPr>
            </a:p>
          </p:txBody>
        </p:sp>
        <p:sp>
          <p:nvSpPr>
            <p:cNvPr id="27" name="圆角矩形 26"/>
            <p:cNvSpPr/>
            <p:nvPr/>
          </p:nvSpPr>
          <p:spPr>
            <a:xfrm>
              <a:off x="3664539" y="3910019"/>
              <a:ext cx="1515396" cy="292388"/>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31" name="组合 30"/>
          <p:cNvGrpSpPr/>
          <p:nvPr/>
        </p:nvGrpSpPr>
        <p:grpSpPr>
          <a:xfrm>
            <a:off x="5347519" y="3910102"/>
            <a:ext cx="1679391" cy="292388"/>
            <a:chOff x="5277377" y="3910019"/>
            <a:chExt cx="1515396" cy="292388"/>
          </a:xfrm>
        </p:grpSpPr>
        <p:sp>
          <p:nvSpPr>
            <p:cNvPr id="21" name="文本框 20"/>
            <p:cNvSpPr txBox="1"/>
            <p:nvPr/>
          </p:nvSpPr>
          <p:spPr>
            <a:xfrm>
              <a:off x="5277377" y="3925259"/>
              <a:ext cx="1515110" cy="275590"/>
            </a:xfrm>
            <a:prstGeom prst="rect">
              <a:avLst/>
            </a:prstGeom>
            <a:noFill/>
          </p:spPr>
          <p:txBody>
            <a:bodyPr wrap="square" rtlCol="0">
              <a:spAutoFit/>
            </a:bodyPr>
            <a:lstStyle/>
            <a:p>
              <a:pPr algn="ctr"/>
              <a:r>
                <a:rPr lang="zh-CN" altLang="en-US" sz="1200" dirty="0" smtClean="0">
                  <a:solidFill>
                    <a:schemeClr val="bg1"/>
                  </a:solidFill>
                </a:rPr>
                <a:t>课程</a:t>
              </a:r>
              <a:r>
                <a:rPr lang="zh-CN" altLang="en-US" sz="1200" dirty="0" smtClean="0">
                  <a:solidFill>
                    <a:schemeClr val="bg1"/>
                  </a:solidFill>
                </a:rPr>
                <a:t>：软件项目管理</a:t>
              </a:r>
              <a:endParaRPr lang="zh-CN" altLang="en-US" sz="1200" dirty="0" smtClean="0">
                <a:solidFill>
                  <a:schemeClr val="bg1"/>
                </a:solidFill>
              </a:endParaRPr>
            </a:p>
          </p:txBody>
        </p:sp>
        <p:sp>
          <p:nvSpPr>
            <p:cNvPr id="29" name="圆角矩形 28"/>
            <p:cNvSpPr/>
            <p:nvPr/>
          </p:nvSpPr>
          <p:spPr>
            <a:xfrm>
              <a:off x="5277377" y="3910019"/>
              <a:ext cx="1515396" cy="292388"/>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32" name="组合 31"/>
          <p:cNvGrpSpPr/>
          <p:nvPr/>
        </p:nvGrpSpPr>
        <p:grpSpPr>
          <a:xfrm>
            <a:off x="7261486" y="3921020"/>
            <a:ext cx="1515396" cy="292388"/>
            <a:chOff x="7011166" y="3910186"/>
            <a:chExt cx="1515396" cy="292388"/>
          </a:xfrm>
        </p:grpSpPr>
        <p:sp>
          <p:nvSpPr>
            <p:cNvPr id="19" name="文本框 18"/>
            <p:cNvSpPr txBox="1"/>
            <p:nvPr/>
          </p:nvSpPr>
          <p:spPr>
            <a:xfrm>
              <a:off x="7023330" y="3925575"/>
              <a:ext cx="1491068" cy="275590"/>
            </a:xfrm>
            <a:prstGeom prst="rect">
              <a:avLst/>
            </a:prstGeom>
            <a:noFill/>
          </p:spPr>
          <p:txBody>
            <a:bodyPr wrap="square" rtlCol="0">
              <a:spAutoFit/>
            </a:bodyPr>
            <a:lstStyle/>
            <a:p>
              <a:pPr algn="ctr"/>
              <a:r>
                <a:rPr lang="zh-CN" altLang="en-US" sz="1200" b="1" dirty="0" smtClean="0">
                  <a:solidFill>
                    <a:schemeClr val="bg1"/>
                  </a:solidFill>
                </a:rPr>
                <a:t>导师</a:t>
              </a:r>
              <a:r>
                <a:rPr lang="zh-CN" altLang="en-US" sz="1200" dirty="0" smtClean="0">
                  <a:solidFill>
                    <a:schemeClr val="bg1"/>
                  </a:solidFill>
                </a:rPr>
                <a:t>：刘晋</a:t>
              </a:r>
              <a:endParaRPr lang="zh-CN" altLang="en-US" sz="1200" dirty="0" smtClean="0">
                <a:solidFill>
                  <a:schemeClr val="bg1"/>
                </a:solidFill>
              </a:endParaRPr>
            </a:p>
          </p:txBody>
        </p:sp>
        <p:sp>
          <p:nvSpPr>
            <p:cNvPr id="30" name="圆角矩形 29"/>
            <p:cNvSpPr/>
            <p:nvPr/>
          </p:nvSpPr>
          <p:spPr>
            <a:xfrm>
              <a:off x="7011166" y="3910186"/>
              <a:ext cx="1515396" cy="292388"/>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37" name="组合 36"/>
          <p:cNvGrpSpPr/>
          <p:nvPr/>
        </p:nvGrpSpPr>
        <p:grpSpPr>
          <a:xfrm>
            <a:off x="2660332" y="3356990"/>
            <a:ext cx="6871337" cy="337185"/>
            <a:chOff x="2619412" y="3356990"/>
            <a:chExt cx="6985757" cy="337185"/>
          </a:xfrm>
        </p:grpSpPr>
        <p:sp>
          <p:nvSpPr>
            <p:cNvPr id="16" name="文本框 15"/>
            <p:cNvSpPr txBox="1"/>
            <p:nvPr/>
          </p:nvSpPr>
          <p:spPr>
            <a:xfrm>
              <a:off x="3439538" y="3356990"/>
              <a:ext cx="5345506" cy="337185"/>
            </a:xfrm>
            <a:prstGeom prst="rect">
              <a:avLst/>
            </a:prstGeom>
            <a:noFill/>
          </p:spPr>
          <p:txBody>
            <a:bodyPr wrap="square" rtlCol="0">
              <a:spAutoFit/>
            </a:bodyPr>
            <a:lstStyle/>
            <a:p>
              <a:pPr algn="dist"/>
              <a:r>
                <a:rPr lang="en-US" altLang="zh-CN" sz="1600" dirty="0">
                  <a:solidFill>
                    <a:schemeClr val="bg1"/>
                  </a:solidFill>
                </a:rPr>
                <a:t>Fatigue Driving Detection</a:t>
              </a:r>
              <a:endParaRPr lang="en-US" altLang="zh-CN" sz="1600" dirty="0">
                <a:solidFill>
                  <a:schemeClr val="bg1"/>
                </a:solidFill>
              </a:endParaRPr>
            </a:p>
          </p:txBody>
        </p:sp>
        <p:cxnSp>
          <p:nvCxnSpPr>
            <p:cNvPr id="36" name="直接连接符 35"/>
            <p:cNvCxnSpPr/>
            <p:nvPr/>
          </p:nvCxnSpPr>
          <p:spPr>
            <a:xfrm flipH="1">
              <a:off x="2619412" y="3526267"/>
              <a:ext cx="6667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938456" y="3526267"/>
              <a:ext cx="6667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那英 - 默 - 原版伴奏">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1382805" y="-75945"/>
            <a:ext cx="609600" cy="60960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04" y="62674"/>
            <a:ext cx="3151016" cy="1046838"/>
          </a:xfrm>
          <a:prstGeom prst="rect">
            <a:avLst/>
          </a:prstGeom>
        </p:spPr>
      </p:pic>
      <p:grpSp>
        <p:nvGrpSpPr>
          <p:cNvPr id="4" name="组合 3"/>
          <p:cNvGrpSpPr/>
          <p:nvPr/>
        </p:nvGrpSpPr>
        <p:grpSpPr>
          <a:xfrm>
            <a:off x="9018905" y="3909060"/>
            <a:ext cx="1515110" cy="485906"/>
            <a:chOff x="7011166" y="3910186"/>
            <a:chExt cx="1515396" cy="292886"/>
          </a:xfrm>
        </p:grpSpPr>
        <p:sp>
          <p:nvSpPr>
            <p:cNvPr id="6" name="文本框 5"/>
            <p:cNvSpPr txBox="1"/>
            <p:nvPr/>
          </p:nvSpPr>
          <p:spPr>
            <a:xfrm>
              <a:off x="7023330" y="3925575"/>
              <a:ext cx="1491068" cy="277497"/>
            </a:xfrm>
            <a:prstGeom prst="rect">
              <a:avLst/>
            </a:prstGeom>
            <a:noFill/>
          </p:spPr>
          <p:txBody>
            <a:bodyPr wrap="square" rtlCol="0">
              <a:spAutoFit/>
            </a:bodyPr>
            <a:p>
              <a:pPr algn="ctr"/>
              <a:r>
                <a:rPr lang="zh-CN" altLang="en-US" sz="1200" dirty="0" smtClean="0">
                  <a:solidFill>
                    <a:schemeClr val="bg1"/>
                  </a:solidFill>
                </a:rPr>
                <a:t>成员：姚翔、张望望、段瑞凯</a:t>
              </a:r>
              <a:endParaRPr lang="zh-CN" altLang="en-US" sz="1200" dirty="0" smtClean="0">
                <a:solidFill>
                  <a:schemeClr val="bg1"/>
                </a:solidFill>
              </a:endParaRPr>
            </a:p>
          </p:txBody>
        </p:sp>
        <p:sp>
          <p:nvSpPr>
            <p:cNvPr id="7" name="圆角矩形 6"/>
            <p:cNvSpPr/>
            <p:nvPr/>
          </p:nvSpPr>
          <p:spPr>
            <a:xfrm>
              <a:off x="7011166" y="3910186"/>
              <a:ext cx="1515396" cy="292388"/>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gr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nodeType="withEffect">
                                  <p:stCondLst>
                                    <p:cond delay="6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entr" presetSubtype="0" fill="hold" nodeType="withEffect">
                                  <p:stCondLst>
                                    <p:cond delay="80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850"/>
                                        <p:tgtEl>
                                          <p:spTgt spid="40"/>
                                        </p:tgtEl>
                                      </p:cBhvr>
                                    </p:animEffect>
                                    <p:anim calcmode="lin" valueType="num">
                                      <p:cBhvr>
                                        <p:cTn id="16" dur="850" fill="hold"/>
                                        <p:tgtEl>
                                          <p:spTgt spid="40"/>
                                        </p:tgtEl>
                                        <p:attrNameLst>
                                          <p:attrName>ppt_x</p:attrName>
                                        </p:attrNameLst>
                                      </p:cBhvr>
                                      <p:tavLst>
                                        <p:tav tm="0">
                                          <p:val>
                                            <p:strVal val="#ppt_x"/>
                                          </p:val>
                                        </p:tav>
                                        <p:tav tm="100000">
                                          <p:val>
                                            <p:strVal val="#ppt_x"/>
                                          </p:val>
                                        </p:tav>
                                      </p:tavLst>
                                    </p:anim>
                                    <p:anim calcmode="lin" valueType="num">
                                      <p:cBhvr>
                                        <p:cTn id="17" dur="850" fill="hold"/>
                                        <p:tgtEl>
                                          <p:spTgt spid="40"/>
                                        </p:tgtEl>
                                        <p:attrNameLst>
                                          <p:attrName>ppt_y</p:attrName>
                                        </p:attrNameLst>
                                      </p:cBhvr>
                                      <p:tavLst>
                                        <p:tav tm="0">
                                          <p:val>
                                            <p:strVal val="#ppt_y+.1"/>
                                          </p:val>
                                        </p:tav>
                                        <p:tav tm="100000">
                                          <p:val>
                                            <p:strVal val="#ppt_y"/>
                                          </p:val>
                                        </p:tav>
                                      </p:tavLst>
                                    </p:anim>
                                  </p:childTnLst>
                                </p:cTn>
                              </p:par>
                              <p:par>
                                <p:cTn id="18" presetID="12" presetClass="entr" presetSubtype="2" fill="hold" grpId="0" nodeType="withEffect">
                                  <p:stCondLst>
                                    <p:cond delay="2300"/>
                                  </p:stCondLst>
                                  <p:iterate type="lt">
                                    <p:tmPct val="10000"/>
                                  </p:iterate>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p:tgtEl>
                                          <p:spTgt spid="12"/>
                                        </p:tgtEl>
                                        <p:attrNameLst>
                                          <p:attrName>ppt_x</p:attrName>
                                        </p:attrNameLst>
                                      </p:cBhvr>
                                      <p:tavLst>
                                        <p:tav tm="0">
                                          <p:val>
                                            <p:strVal val="#ppt_x+#ppt_w*1.125000"/>
                                          </p:val>
                                        </p:tav>
                                        <p:tav tm="100000">
                                          <p:val>
                                            <p:strVal val="#ppt_x"/>
                                          </p:val>
                                        </p:tav>
                                      </p:tavLst>
                                    </p:anim>
                                    <p:animEffect transition="in" filter="wipe(left)">
                                      <p:cBhvr>
                                        <p:cTn id="21" dur="500"/>
                                        <p:tgtEl>
                                          <p:spTgt spid="12"/>
                                        </p:tgtEl>
                                      </p:cBhvr>
                                    </p:animEffect>
                                  </p:childTnLst>
                                </p:cTn>
                              </p:par>
                              <p:par>
                                <p:cTn id="22" presetID="16" presetClass="entr" presetSubtype="21" fill="hold" nodeType="withEffect">
                                  <p:stCondLst>
                                    <p:cond delay="2700"/>
                                  </p:stCondLst>
                                  <p:childTnLst>
                                    <p:set>
                                      <p:cBhvr>
                                        <p:cTn id="23" dur="1" fill="hold">
                                          <p:stCondLst>
                                            <p:cond delay="0"/>
                                          </p:stCondLst>
                                        </p:cTn>
                                        <p:tgtEl>
                                          <p:spTgt spid="37"/>
                                        </p:tgtEl>
                                        <p:attrNameLst>
                                          <p:attrName>style.visibility</p:attrName>
                                        </p:attrNameLst>
                                      </p:cBhvr>
                                      <p:to>
                                        <p:strVal val="visible"/>
                                      </p:to>
                                    </p:set>
                                    <p:animEffect transition="in" filter="barn(inVertical)">
                                      <p:cBhvr>
                                        <p:cTn id="24" dur="500"/>
                                        <p:tgtEl>
                                          <p:spTgt spid="37"/>
                                        </p:tgtEl>
                                      </p:cBhvr>
                                    </p:animEffect>
                                  </p:childTnLst>
                                </p:cTn>
                              </p:par>
                              <p:par>
                                <p:cTn id="25" presetID="12" presetClass="entr" presetSubtype="1" fill="hold" nodeType="withEffect">
                                  <p:stCondLst>
                                    <p:cond delay="310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p:tgtEl>
                                          <p:spTgt spid="28"/>
                                        </p:tgtEl>
                                        <p:attrNameLst>
                                          <p:attrName>ppt_y</p:attrName>
                                        </p:attrNameLst>
                                      </p:cBhvr>
                                      <p:tavLst>
                                        <p:tav tm="0">
                                          <p:val>
                                            <p:strVal val="#ppt_y-#ppt_h*1.125000"/>
                                          </p:val>
                                        </p:tav>
                                        <p:tav tm="100000">
                                          <p:val>
                                            <p:strVal val="#ppt_y"/>
                                          </p:val>
                                        </p:tav>
                                      </p:tavLst>
                                    </p:anim>
                                    <p:animEffect transition="in" filter="wipe(down)">
                                      <p:cBhvr>
                                        <p:cTn id="28" dur="500"/>
                                        <p:tgtEl>
                                          <p:spTgt spid="28"/>
                                        </p:tgtEl>
                                      </p:cBhvr>
                                    </p:animEffect>
                                  </p:childTnLst>
                                </p:cTn>
                              </p:par>
                              <p:par>
                                <p:cTn id="29" presetID="12" presetClass="entr" presetSubtype="1" fill="hold" nodeType="withEffect">
                                  <p:stCondLst>
                                    <p:cond delay="34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par>
                                <p:cTn id="33" presetID="12" presetClass="entr" presetSubtype="1" fill="hold" nodeType="withEffect">
                                  <p:stCondLst>
                                    <p:cond delay="37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p:tgtEl>
                                          <p:spTgt spid="32"/>
                                        </p:tgtEl>
                                        <p:attrNameLst>
                                          <p:attrName>ppt_y</p:attrName>
                                        </p:attrNameLst>
                                      </p:cBhvr>
                                      <p:tavLst>
                                        <p:tav tm="0">
                                          <p:val>
                                            <p:strVal val="#ppt_y-#ppt_h*1.125000"/>
                                          </p:val>
                                        </p:tav>
                                        <p:tav tm="100000">
                                          <p:val>
                                            <p:strVal val="#ppt_y"/>
                                          </p:val>
                                        </p:tav>
                                      </p:tavLst>
                                    </p:anim>
                                    <p:animEffect transition="in" filter="wipe(down)">
                                      <p:cBhvr>
                                        <p:cTn id="36" dur="500"/>
                                        <p:tgtEl>
                                          <p:spTgt spid="32"/>
                                        </p:tgtEl>
                                      </p:cBhvr>
                                    </p:animEffect>
                                  </p:childTnLst>
                                </p:cTn>
                              </p:par>
                              <p:par>
                                <p:cTn id="37" presetID="12" presetClass="entr" presetSubtype="1" fill="hold" nodeType="withEffect">
                                  <p:stCondLst>
                                    <p:cond delay="37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ppt_y</p:attrName>
                                        </p:attrNameLst>
                                      </p:cBhvr>
                                      <p:tavLst>
                                        <p:tav tm="0">
                                          <p:val>
                                            <p:strVal val="#ppt_y-#ppt_h*1.125000"/>
                                          </p:val>
                                        </p:tav>
                                        <p:tav tm="100000">
                                          <p:val>
                                            <p:strVal val="#ppt_y"/>
                                          </p:val>
                                        </p:tav>
                                      </p:tavLst>
                                    </p:anim>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2"/>
                </p:tgtEl>
              </p:cMediaNode>
            </p:audio>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技术背景</a:t>
            </a:r>
            <a:endParaRPr lang="zh-CN" altLang="en-US" sz="2800" b="1" spc="300" dirty="0">
              <a:solidFill>
                <a:schemeClr val="tx1">
                  <a:lumMod val="75000"/>
                  <a:lumOff val="25000"/>
                </a:schemeClr>
              </a:solidFill>
            </a:endParaRPr>
          </a:p>
        </p:txBody>
      </p:sp>
      <p:grpSp>
        <p:nvGrpSpPr>
          <p:cNvPr id="4" name="组合 3"/>
          <p:cNvGrpSpPr/>
          <p:nvPr/>
        </p:nvGrpSpPr>
        <p:grpSpPr>
          <a:xfrm>
            <a:off x="5599654" y="1915036"/>
            <a:ext cx="1376942" cy="1376942"/>
            <a:chOff x="5599654" y="1915036"/>
            <a:chExt cx="1376942" cy="1376942"/>
          </a:xfrm>
        </p:grpSpPr>
        <p:sp>
          <p:nvSpPr>
            <p:cNvPr id="16" name="MH_Other_1"/>
            <p:cNvSpPr/>
            <p:nvPr>
              <p:custDataLst>
                <p:tags r:id="rId3"/>
              </p:custDataLst>
            </p:nvPr>
          </p:nvSpPr>
          <p:spPr>
            <a:xfrm>
              <a:off x="5599654" y="1915036"/>
              <a:ext cx="1376942" cy="1376942"/>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2" name="MH_SubTitle_1"/>
            <p:cNvSpPr/>
            <p:nvPr>
              <p:custDataLst>
                <p:tags r:id="rId4"/>
              </p:custDataLst>
            </p:nvPr>
          </p:nvSpPr>
          <p:spPr>
            <a:xfrm>
              <a:off x="5716157" y="2031090"/>
              <a:ext cx="1144410" cy="1144410"/>
            </a:xfrm>
            <a:prstGeom prst="ellipse">
              <a:avLst/>
            </a:prstGeom>
            <a:solidFill>
              <a:srgbClr val="FFFFFF"/>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algn="ctr">
                <a:defRPr/>
              </a:pPr>
              <a:r>
                <a:rPr lang="zh-CN" altLang="en-US" dirty="0">
                  <a:solidFill>
                    <a:schemeClr val="tx1">
                      <a:lumMod val="75000"/>
                      <a:lumOff val="25000"/>
                    </a:schemeClr>
                  </a:solidFill>
                </a:rPr>
                <a:t>环境</a:t>
              </a:r>
              <a:endParaRPr lang="zh-CN" altLang="en-US" dirty="0">
                <a:solidFill>
                  <a:schemeClr val="tx1">
                    <a:lumMod val="75000"/>
                    <a:lumOff val="25000"/>
                  </a:schemeClr>
                </a:solidFill>
              </a:endParaRPr>
            </a:p>
          </p:txBody>
        </p:sp>
      </p:grpSp>
      <p:grpSp>
        <p:nvGrpSpPr>
          <p:cNvPr id="5" name="组合 4"/>
          <p:cNvGrpSpPr/>
          <p:nvPr/>
        </p:nvGrpSpPr>
        <p:grpSpPr>
          <a:xfrm>
            <a:off x="4940370" y="3544360"/>
            <a:ext cx="1375224" cy="1376942"/>
            <a:chOff x="4940370" y="3544360"/>
            <a:chExt cx="1375224" cy="1376942"/>
          </a:xfrm>
        </p:grpSpPr>
        <p:sp>
          <p:nvSpPr>
            <p:cNvPr id="18" name="MH_Other_2"/>
            <p:cNvSpPr/>
            <p:nvPr>
              <p:custDataLst>
                <p:tags r:id="rId5"/>
              </p:custDataLst>
            </p:nvPr>
          </p:nvSpPr>
          <p:spPr>
            <a:xfrm>
              <a:off x="4940370" y="3544360"/>
              <a:ext cx="1375224" cy="1376942"/>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26" name="MH_SubTitle_2"/>
            <p:cNvSpPr/>
            <p:nvPr>
              <p:custDataLst>
                <p:tags r:id="rId6"/>
              </p:custDataLst>
            </p:nvPr>
          </p:nvSpPr>
          <p:spPr>
            <a:xfrm>
              <a:off x="5055848" y="3660230"/>
              <a:ext cx="1144410" cy="1144410"/>
            </a:xfrm>
            <a:prstGeom prst="ellipse">
              <a:avLst/>
            </a:prstGeom>
            <a:solidFill>
              <a:srgbClr val="FFFFFF"/>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algn="ctr">
                <a:defRPr/>
              </a:pPr>
              <a:r>
                <a:rPr lang="zh-CN" altLang="en-US" dirty="0">
                  <a:solidFill>
                    <a:schemeClr val="tx1">
                      <a:lumMod val="75000"/>
                      <a:lumOff val="25000"/>
                    </a:schemeClr>
                  </a:solidFill>
                </a:rPr>
                <a:t>技术</a:t>
              </a:r>
              <a:endParaRPr lang="zh-CN" altLang="en-US" dirty="0">
                <a:solidFill>
                  <a:schemeClr val="tx1">
                    <a:lumMod val="75000"/>
                    <a:lumOff val="25000"/>
                  </a:schemeClr>
                </a:solidFill>
              </a:endParaRPr>
            </a:p>
          </p:txBody>
        </p:sp>
      </p:grpSp>
      <p:grpSp>
        <p:nvGrpSpPr>
          <p:cNvPr id="6" name="组合 5"/>
          <p:cNvGrpSpPr/>
          <p:nvPr/>
        </p:nvGrpSpPr>
        <p:grpSpPr>
          <a:xfrm>
            <a:off x="3005440" y="4751330"/>
            <a:ext cx="1376942" cy="1376942"/>
            <a:chOff x="3005440" y="4751330"/>
            <a:chExt cx="1376942" cy="1376942"/>
          </a:xfrm>
        </p:grpSpPr>
        <p:sp>
          <p:nvSpPr>
            <p:cNvPr id="27" name="MH_Other_3"/>
            <p:cNvSpPr/>
            <p:nvPr>
              <p:custDataLst>
                <p:tags r:id="rId7"/>
              </p:custDataLst>
            </p:nvPr>
          </p:nvSpPr>
          <p:spPr>
            <a:xfrm>
              <a:off x="3005440" y="4751330"/>
              <a:ext cx="1376942" cy="1376942"/>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 name="MH_SubTitle_3"/>
            <p:cNvSpPr/>
            <p:nvPr>
              <p:custDataLst>
                <p:tags r:id="rId8"/>
              </p:custDataLst>
            </p:nvPr>
          </p:nvSpPr>
          <p:spPr>
            <a:xfrm>
              <a:off x="3121226" y="4868087"/>
              <a:ext cx="1144410" cy="1144410"/>
            </a:xfrm>
            <a:prstGeom prst="ellipse">
              <a:avLst/>
            </a:prstGeom>
            <a:solidFill>
              <a:srgbClr val="FFFFFF"/>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p>
              <a:pPr algn="ctr">
                <a:defRPr/>
              </a:pPr>
              <a:r>
                <a:rPr lang="zh-CN" altLang="en-US" dirty="0">
                  <a:solidFill>
                    <a:schemeClr val="tx1">
                      <a:lumMod val="75000"/>
                      <a:lumOff val="25000"/>
                    </a:schemeClr>
                  </a:solidFill>
                </a:rPr>
                <a:t>管理工具</a:t>
              </a:r>
              <a:endParaRPr lang="zh-CN" altLang="en-US" dirty="0">
                <a:solidFill>
                  <a:schemeClr val="tx1">
                    <a:lumMod val="75000"/>
                    <a:lumOff val="25000"/>
                  </a:schemeClr>
                </a:solidFill>
              </a:endParaRPr>
            </a:p>
          </p:txBody>
        </p:sp>
      </p:grpSp>
      <p:sp>
        <p:nvSpPr>
          <p:cNvPr id="29" name="MH_Other_4"/>
          <p:cNvSpPr/>
          <p:nvPr>
            <p:custDataLst>
              <p:tags r:id="rId9"/>
            </p:custDataLst>
          </p:nvPr>
        </p:nvSpPr>
        <p:spPr>
          <a:xfrm>
            <a:off x="5089739" y="2349407"/>
            <a:ext cx="424071" cy="424070"/>
          </a:xfrm>
          <a:prstGeom prst="ellipse">
            <a:avLst/>
          </a:prstGeom>
          <a:noFill/>
          <a:ln w="38100" cmpd="sng">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0" name="MH_Other_5"/>
          <p:cNvSpPr/>
          <p:nvPr>
            <p:custDataLst>
              <p:tags r:id="rId10"/>
            </p:custDataLst>
          </p:nvPr>
        </p:nvSpPr>
        <p:spPr>
          <a:xfrm>
            <a:off x="6571410" y="3328032"/>
            <a:ext cx="302172" cy="302172"/>
          </a:xfrm>
          <a:prstGeom prst="ellipse">
            <a:avLst/>
          </a:prstGeom>
          <a:noFill/>
          <a:ln w="38100" cmpd="sng">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1" name="MH_Other_6"/>
          <p:cNvSpPr/>
          <p:nvPr>
            <p:custDataLst>
              <p:tags r:id="rId11"/>
            </p:custDataLst>
          </p:nvPr>
        </p:nvSpPr>
        <p:spPr>
          <a:xfrm>
            <a:off x="2589954" y="5687033"/>
            <a:ext cx="271268" cy="271268"/>
          </a:xfrm>
          <a:prstGeom prst="ellipse">
            <a:avLst/>
          </a:prstGeom>
          <a:noFill/>
          <a:ln w="38100" cmpd="sng">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grpSp>
        <p:nvGrpSpPr>
          <p:cNvPr id="7" name="组合 6"/>
          <p:cNvGrpSpPr/>
          <p:nvPr/>
        </p:nvGrpSpPr>
        <p:grpSpPr>
          <a:xfrm>
            <a:off x="1736663" y="1741631"/>
            <a:ext cx="2680057" cy="2680057"/>
            <a:chOff x="1736663" y="1741631"/>
            <a:chExt cx="2680057" cy="2680057"/>
          </a:xfrm>
        </p:grpSpPr>
        <p:sp>
          <p:nvSpPr>
            <p:cNvPr id="32" name="MH_Other_7"/>
            <p:cNvSpPr/>
            <p:nvPr>
              <p:custDataLst>
                <p:tags r:id="rId12"/>
              </p:custDataLst>
            </p:nvPr>
          </p:nvSpPr>
          <p:spPr>
            <a:xfrm>
              <a:off x="1736663" y="1741631"/>
              <a:ext cx="2680057" cy="2680057"/>
            </a:xfrm>
            <a:prstGeom prst="ellipse">
              <a:avLst/>
            </a:prstGeom>
            <a:solidFill>
              <a:schemeClr val="accent2"/>
            </a:solidFill>
            <a:ln w="222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33" name="MH_Title_1"/>
            <p:cNvSpPr/>
            <p:nvPr>
              <p:custDataLst>
                <p:tags r:id="rId13"/>
              </p:custDataLst>
            </p:nvPr>
          </p:nvSpPr>
          <p:spPr>
            <a:xfrm>
              <a:off x="1993903" y="1998334"/>
              <a:ext cx="2165821" cy="2165821"/>
            </a:xfrm>
            <a:prstGeom prst="ellipse">
              <a:avLst/>
            </a:prstGeom>
            <a:solidFill>
              <a:srgbClr val="FFFFFF"/>
            </a:solidFill>
            <a:ln w="12700" cmpd="sng">
              <a:no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a:lnSpc>
                  <a:spcPct val="130000"/>
                </a:lnSpc>
                <a:defRPr/>
              </a:pPr>
              <a:r>
                <a:rPr lang="zh-CN" altLang="en-US" sz="2800" b="1" dirty="0" smtClean="0">
                  <a:solidFill>
                    <a:schemeClr val="tx1">
                      <a:lumMod val="75000"/>
                      <a:lumOff val="25000"/>
                    </a:schemeClr>
                  </a:solidFill>
                </a:rPr>
                <a:t>可视化</a:t>
              </a:r>
              <a:r>
                <a:rPr lang="en-US" altLang="zh-CN" sz="2800" b="1" dirty="0" smtClean="0">
                  <a:solidFill>
                    <a:schemeClr val="tx1">
                      <a:lumMod val="75000"/>
                      <a:lumOff val="25000"/>
                    </a:schemeClr>
                  </a:solidFill>
                </a:rPr>
                <a:t>UI</a:t>
              </a:r>
              <a:endParaRPr lang="en-US" altLang="zh-CN" sz="2800" b="1" dirty="0" smtClean="0">
                <a:solidFill>
                  <a:schemeClr val="tx1">
                    <a:lumMod val="75000"/>
                    <a:lumOff val="25000"/>
                  </a:schemeClr>
                </a:solidFill>
              </a:endParaRPr>
            </a:p>
          </p:txBody>
        </p:sp>
      </p:grpSp>
      <p:sp>
        <p:nvSpPr>
          <p:cNvPr id="34" name="MH_Other_8"/>
          <p:cNvSpPr/>
          <p:nvPr>
            <p:custDataLst>
              <p:tags r:id="rId14"/>
            </p:custDataLst>
          </p:nvPr>
        </p:nvSpPr>
        <p:spPr>
          <a:xfrm>
            <a:off x="1358948" y="2859323"/>
            <a:ext cx="271268" cy="271268"/>
          </a:xfrm>
          <a:prstGeom prst="ellipse">
            <a:avLst/>
          </a:prstGeom>
          <a:noFill/>
          <a:ln w="38100" cmpd="sng">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5" name="MH_Other_9"/>
          <p:cNvSpPr/>
          <p:nvPr>
            <p:custDataLst>
              <p:tags r:id="rId15"/>
            </p:custDataLst>
          </p:nvPr>
        </p:nvSpPr>
        <p:spPr>
          <a:xfrm>
            <a:off x="1369249" y="2074707"/>
            <a:ext cx="367413" cy="367413"/>
          </a:xfrm>
          <a:prstGeom prst="ellipse">
            <a:avLst/>
          </a:prstGeom>
          <a:noFill/>
          <a:ln w="38100" cmpd="sng">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6" name="MH_Other_10"/>
          <p:cNvSpPr/>
          <p:nvPr>
            <p:custDataLst>
              <p:tags r:id="rId16"/>
            </p:custDataLst>
          </p:nvPr>
        </p:nvSpPr>
        <p:spPr>
          <a:xfrm>
            <a:off x="4372080" y="3786439"/>
            <a:ext cx="303889" cy="303889"/>
          </a:xfrm>
          <a:prstGeom prst="ellipse">
            <a:avLst/>
          </a:prstGeom>
          <a:noFill/>
          <a:ln w="38100" cmpd="sng">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37" name="MH_Other_11"/>
          <p:cNvSpPr/>
          <p:nvPr>
            <p:custDataLst>
              <p:tags r:id="rId17"/>
            </p:custDataLst>
          </p:nvPr>
        </p:nvSpPr>
        <p:spPr>
          <a:xfrm>
            <a:off x="4133434" y="1648919"/>
            <a:ext cx="283285" cy="283286"/>
          </a:xfrm>
          <a:prstGeom prst="ellipse">
            <a:avLst/>
          </a:prstGeom>
          <a:noFill/>
          <a:ln w="38100" cmpd="sng">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grpSp>
        <p:nvGrpSpPr>
          <p:cNvPr id="8" name="组合 7"/>
          <p:cNvGrpSpPr/>
          <p:nvPr/>
        </p:nvGrpSpPr>
        <p:grpSpPr>
          <a:xfrm>
            <a:off x="7257991" y="2161978"/>
            <a:ext cx="3575061" cy="726730"/>
            <a:chOff x="7257991" y="2161978"/>
            <a:chExt cx="3575061" cy="726730"/>
          </a:xfrm>
        </p:grpSpPr>
        <p:sp>
          <p:nvSpPr>
            <p:cNvPr id="42" name="矩形 41"/>
            <p:cNvSpPr/>
            <p:nvPr/>
          </p:nvSpPr>
          <p:spPr>
            <a:xfrm>
              <a:off x="7257992" y="2317843"/>
              <a:ext cx="3575060" cy="570865"/>
            </a:xfrm>
            <a:prstGeom prst="rect">
              <a:avLst/>
            </a:prstGeom>
          </p:spPr>
          <p:txBody>
            <a:bodyPr wrap="square">
              <a:spAutoFit/>
            </a:bodyPr>
            <a:p>
              <a:pPr lvl="0">
                <a:lnSpc>
                  <a:spcPct val="130000"/>
                </a:lnSpc>
                <a:defRPr/>
              </a:pPr>
              <a:r>
                <a:rPr lang="zh-CN" altLang="en-US" sz="1200" dirty="0">
                  <a:solidFill>
                    <a:prstClr val="black">
                      <a:lumMod val="75000"/>
                      <a:lumOff val="25000"/>
                    </a:prstClr>
                  </a:solidFill>
                  <a:latin typeface="Arial" panose="020B0604020202020204" pitchFamily="34" charset="0"/>
                </a:rPr>
                <a:t>Win10、Python3.7、anaconda3、JupyterNotebook</a:t>
              </a:r>
              <a:endParaRPr lang="zh-CN" altLang="en-US" sz="1200" dirty="0">
                <a:solidFill>
                  <a:prstClr val="black">
                    <a:lumMod val="75000"/>
                    <a:lumOff val="25000"/>
                  </a:prstClr>
                </a:solidFill>
                <a:latin typeface="Arial" panose="020B0604020202020204" pitchFamily="34" charset="0"/>
              </a:endParaRPr>
            </a:p>
          </p:txBody>
        </p:sp>
        <p:sp>
          <p:nvSpPr>
            <p:cNvPr id="43" name="矩形 42"/>
            <p:cNvSpPr/>
            <p:nvPr/>
          </p:nvSpPr>
          <p:spPr>
            <a:xfrm>
              <a:off x="7257991" y="2161978"/>
              <a:ext cx="309880" cy="368300"/>
            </a:xfrm>
            <a:prstGeom prst="rect">
              <a:avLst/>
            </a:prstGeom>
          </p:spPr>
          <p:txBody>
            <a:bodyPr wrap="none">
              <a:spAutoFit/>
            </a:bodyPr>
            <a:p>
              <a:pPr>
                <a:defRPr/>
              </a:pPr>
              <a:endParaRPr lang="zh-CN" altLang="en-US" b="1" spc="300" dirty="0">
                <a:solidFill>
                  <a:schemeClr val="tx1">
                    <a:lumMod val="75000"/>
                    <a:lumOff val="25000"/>
                  </a:schemeClr>
                </a:solidFill>
              </a:endParaRPr>
            </a:p>
          </p:txBody>
        </p:sp>
      </p:grpSp>
      <p:grpSp>
        <p:nvGrpSpPr>
          <p:cNvPr id="9" name="组合 8"/>
          <p:cNvGrpSpPr/>
          <p:nvPr/>
        </p:nvGrpSpPr>
        <p:grpSpPr>
          <a:xfrm>
            <a:off x="6626225" y="3660140"/>
            <a:ext cx="3575050" cy="1602249"/>
            <a:chOff x="6625942" y="3796279"/>
            <a:chExt cx="3575061" cy="428646"/>
          </a:xfrm>
        </p:grpSpPr>
        <p:sp>
          <p:nvSpPr>
            <p:cNvPr id="45" name="矩形 44"/>
            <p:cNvSpPr/>
            <p:nvPr/>
          </p:nvSpPr>
          <p:spPr>
            <a:xfrm>
              <a:off x="6625943" y="3815684"/>
              <a:ext cx="3575060" cy="409241"/>
            </a:xfrm>
            <a:prstGeom prst="rect">
              <a:avLst/>
            </a:prstGeom>
          </p:spPr>
          <p:txBody>
            <a:bodyPr wrap="square">
              <a:spAutoFit/>
            </a:bodyPr>
            <a:p>
              <a:pPr lvl="0">
                <a:lnSpc>
                  <a:spcPct val="130000"/>
                </a:lnSpc>
                <a:defRPr/>
              </a:pPr>
              <a:r>
                <a:rPr lang="zh-CN" altLang="en-US" sz="1200" dirty="0">
                  <a:solidFill>
                    <a:prstClr val="black">
                      <a:lumMod val="75000"/>
                      <a:lumOff val="25000"/>
                    </a:prstClr>
                  </a:solidFill>
                  <a:latin typeface="Arial" panose="020B0604020202020204" pitchFamily="34" charset="0"/>
                </a:rPr>
                <a:t>Opencv：图像处理</a:t>
              </a:r>
              <a:endParaRPr lang="zh-CN" altLang="en-US" sz="1200" dirty="0">
                <a:solidFill>
                  <a:prstClr val="black">
                    <a:lumMod val="75000"/>
                    <a:lumOff val="25000"/>
                  </a:prstClr>
                </a:solidFill>
                <a:latin typeface="Arial" panose="020B0604020202020204" pitchFamily="34" charset="0"/>
              </a:endParaRPr>
            </a:p>
            <a:p>
              <a:pPr lvl="0">
                <a:lnSpc>
                  <a:spcPct val="130000"/>
                </a:lnSpc>
                <a:defRPr/>
              </a:pPr>
              <a:r>
                <a:rPr lang="zh-CN" altLang="en-US" sz="1200" dirty="0">
                  <a:solidFill>
                    <a:prstClr val="black">
                      <a:lumMod val="75000"/>
                      <a:lumOff val="25000"/>
                    </a:prstClr>
                  </a:solidFill>
                  <a:latin typeface="Arial" panose="020B0604020202020204" pitchFamily="34" charset="0"/>
                </a:rPr>
                <a:t>Dlib：一个很经典的用于图像处理的开源库</a:t>
              </a:r>
              <a:endParaRPr lang="zh-CN" altLang="en-US" sz="1200" dirty="0">
                <a:solidFill>
                  <a:prstClr val="black">
                    <a:lumMod val="75000"/>
                    <a:lumOff val="25000"/>
                  </a:prstClr>
                </a:solidFill>
                <a:latin typeface="Arial" panose="020B0604020202020204" pitchFamily="34" charset="0"/>
              </a:endParaRPr>
            </a:p>
            <a:p>
              <a:pPr lvl="0">
                <a:lnSpc>
                  <a:spcPct val="130000"/>
                </a:lnSpc>
                <a:defRPr/>
              </a:pPr>
              <a:r>
                <a:rPr lang="zh-CN" altLang="en-US" sz="1200" dirty="0">
                  <a:solidFill>
                    <a:prstClr val="black">
                      <a:lumMod val="75000"/>
                      <a:lumOff val="25000"/>
                    </a:prstClr>
                  </a:solidFill>
                  <a:latin typeface="Arial" panose="020B0604020202020204" pitchFamily="34" charset="0"/>
                </a:rPr>
                <a:t>shape_predictor_68_face_landmarks.dat是一个用于人脸68个关键点检测的dat模型库</a:t>
              </a:r>
              <a:endParaRPr lang="zh-CN" altLang="en-US" sz="1200" dirty="0">
                <a:solidFill>
                  <a:prstClr val="black">
                    <a:lumMod val="75000"/>
                    <a:lumOff val="25000"/>
                  </a:prstClr>
                </a:solidFill>
                <a:latin typeface="Arial" panose="020B0604020202020204" pitchFamily="34" charset="0"/>
              </a:endParaRPr>
            </a:p>
            <a:p>
              <a:pPr lvl="0">
                <a:lnSpc>
                  <a:spcPct val="130000"/>
                </a:lnSpc>
                <a:defRPr/>
              </a:pPr>
              <a:r>
                <a:rPr lang="zh-CN" altLang="en-US" sz="1200" dirty="0">
                  <a:solidFill>
                    <a:prstClr val="black">
                      <a:lumMod val="75000"/>
                      <a:lumOff val="25000"/>
                    </a:prstClr>
                  </a:solidFill>
                  <a:latin typeface="Arial" panose="020B0604020202020204" pitchFamily="34" charset="0"/>
                </a:rPr>
                <a:t>Numpy：基于Python的n维数值计算扩展</a:t>
              </a:r>
              <a:endParaRPr lang="zh-CN" altLang="en-US" sz="1200" dirty="0">
                <a:solidFill>
                  <a:prstClr val="black">
                    <a:lumMod val="75000"/>
                    <a:lumOff val="25000"/>
                  </a:prstClr>
                </a:solidFill>
                <a:latin typeface="Arial" panose="020B0604020202020204" pitchFamily="34" charset="0"/>
              </a:endParaRPr>
            </a:p>
            <a:p>
              <a:pPr lvl="0">
                <a:lnSpc>
                  <a:spcPct val="130000"/>
                </a:lnSpc>
                <a:defRPr/>
              </a:pPr>
              <a:r>
                <a:rPr lang="zh-CN" altLang="en-US" sz="1200" dirty="0">
                  <a:solidFill>
                    <a:prstClr val="black">
                      <a:lumMod val="75000"/>
                      <a:lumOff val="25000"/>
                    </a:prstClr>
                  </a:solidFill>
                  <a:latin typeface="Arial" panose="020B0604020202020204" pitchFamily="34" charset="0"/>
                </a:rPr>
                <a:t>Imutils ：一系列使得opencv 便利的功能</a:t>
              </a:r>
              <a:endParaRPr lang="zh-CN" altLang="en-US" sz="1200" dirty="0">
                <a:solidFill>
                  <a:prstClr val="black">
                    <a:lumMod val="75000"/>
                    <a:lumOff val="25000"/>
                  </a:prstClr>
                </a:solidFill>
                <a:latin typeface="Arial" panose="020B0604020202020204" pitchFamily="34" charset="0"/>
              </a:endParaRPr>
            </a:p>
          </p:txBody>
        </p:sp>
        <p:sp>
          <p:nvSpPr>
            <p:cNvPr id="46" name="矩形 45"/>
            <p:cNvSpPr/>
            <p:nvPr/>
          </p:nvSpPr>
          <p:spPr>
            <a:xfrm>
              <a:off x="6625942" y="3796279"/>
              <a:ext cx="309880" cy="368300"/>
            </a:xfrm>
            <a:prstGeom prst="rect">
              <a:avLst/>
            </a:prstGeom>
          </p:spPr>
          <p:txBody>
            <a:bodyPr wrap="square">
              <a:spAutoFit/>
            </a:bodyPr>
            <a:p>
              <a:pPr>
                <a:defRPr/>
              </a:pPr>
              <a:endParaRPr lang="zh-CN" altLang="en-US" b="1" spc="300" dirty="0">
                <a:solidFill>
                  <a:schemeClr val="tx1">
                    <a:lumMod val="75000"/>
                    <a:lumOff val="25000"/>
                  </a:schemeClr>
                </a:solidFill>
              </a:endParaRPr>
            </a:p>
          </p:txBody>
        </p:sp>
      </p:grpSp>
      <p:sp>
        <p:nvSpPr>
          <p:cNvPr id="48" name="矩形 47"/>
          <p:cNvSpPr/>
          <p:nvPr/>
        </p:nvSpPr>
        <p:spPr>
          <a:xfrm>
            <a:off x="4723130" y="5337810"/>
            <a:ext cx="3915410" cy="570865"/>
          </a:xfrm>
          <a:prstGeom prst="rect">
            <a:avLst/>
          </a:prstGeom>
        </p:spPr>
        <p:txBody>
          <a:bodyPr wrap="square">
            <a:spAutoFit/>
          </a:bodyPr>
          <a:p>
            <a:pPr lvl="0">
              <a:lnSpc>
                <a:spcPct val="130000"/>
              </a:lnSpc>
              <a:defRPr/>
            </a:pPr>
            <a:r>
              <a:rPr lang="en-US" altLang="zh-CN" sz="1200" dirty="0" smtClean="0">
                <a:solidFill>
                  <a:prstClr val="black">
                    <a:lumMod val="75000"/>
                    <a:lumOff val="25000"/>
                  </a:prstClr>
                </a:solidFill>
                <a:latin typeface="Arial" panose="020B0604020202020204" pitchFamily="34" charset="0"/>
              </a:rPr>
              <a:t>microsoft project</a:t>
            </a:r>
            <a:endParaRPr lang="en-US" altLang="zh-CN" sz="1200" dirty="0" smtClean="0">
              <a:solidFill>
                <a:prstClr val="black">
                  <a:lumMod val="75000"/>
                  <a:lumOff val="25000"/>
                </a:prstClr>
              </a:solidFill>
              <a:latin typeface="Arial" panose="020B0604020202020204" pitchFamily="34" charset="0"/>
            </a:endParaRPr>
          </a:p>
          <a:p>
            <a:pPr lvl="0">
              <a:lnSpc>
                <a:spcPct val="130000"/>
              </a:lnSpc>
              <a:defRPr/>
            </a:pPr>
            <a:r>
              <a:rPr lang="en-US" altLang="zh-CN" sz="1200" dirty="0" smtClean="0">
                <a:solidFill>
                  <a:prstClr val="black">
                    <a:lumMod val="75000"/>
                    <a:lumOff val="25000"/>
                  </a:prstClr>
                </a:solidFill>
                <a:latin typeface="Arial" panose="020B0604020202020204" pitchFamily="34" charset="0"/>
              </a:rPr>
              <a:t>wbs schedule pro:</a:t>
            </a:r>
            <a:r>
              <a:rPr lang="zh-CN" altLang="en-US" sz="1200" dirty="0" smtClean="0">
                <a:solidFill>
                  <a:prstClr val="black">
                    <a:lumMod val="75000"/>
                    <a:lumOff val="25000"/>
                  </a:prstClr>
                </a:solidFill>
                <a:latin typeface="Arial" panose="020B0604020202020204" pitchFamily="34" charset="0"/>
              </a:rPr>
              <a:t>插件，可以直接在</a:t>
            </a:r>
            <a:r>
              <a:rPr lang="en-US" altLang="zh-CN" sz="1200" dirty="0" smtClean="0">
                <a:solidFill>
                  <a:prstClr val="black">
                    <a:lumMod val="75000"/>
                    <a:lumOff val="25000"/>
                  </a:prstClr>
                </a:solidFill>
                <a:latin typeface="Arial" panose="020B0604020202020204" pitchFamily="34" charset="0"/>
              </a:rPr>
              <a:t>project</a:t>
            </a:r>
            <a:r>
              <a:rPr lang="zh-CN" altLang="en-US" sz="1200" dirty="0" smtClean="0">
                <a:solidFill>
                  <a:prstClr val="black">
                    <a:lumMod val="75000"/>
                    <a:lumOff val="25000"/>
                  </a:prstClr>
                </a:solidFill>
                <a:latin typeface="Arial" panose="020B0604020202020204" pitchFamily="34" charset="0"/>
              </a:rPr>
              <a:t>中到处</a:t>
            </a:r>
            <a:r>
              <a:rPr lang="en-US" altLang="zh-CN" sz="1200" dirty="0" smtClean="0">
                <a:solidFill>
                  <a:prstClr val="black">
                    <a:lumMod val="75000"/>
                    <a:lumOff val="25000"/>
                  </a:prstClr>
                </a:solidFill>
                <a:latin typeface="Arial" panose="020B0604020202020204" pitchFamily="34" charset="0"/>
              </a:rPr>
              <a:t>wbs</a:t>
            </a:r>
            <a:endParaRPr lang="en-US" altLang="zh-CN" sz="1200" dirty="0" smtClean="0">
              <a:solidFill>
                <a:prstClr val="black">
                  <a:lumMod val="75000"/>
                  <a:lumOff val="25000"/>
                </a:prstClr>
              </a:solidFill>
              <a:latin typeface="Arial" panose="020B0604020202020204" pitchFamily="34" charset="0"/>
            </a:endParaRPr>
          </a:p>
        </p:txBody>
      </p:sp>
      <p:grpSp>
        <p:nvGrpSpPr>
          <p:cNvPr id="13" name="组合 12"/>
          <p:cNvGrpSpPr/>
          <p:nvPr/>
        </p:nvGrpSpPr>
        <p:grpSpPr>
          <a:xfrm>
            <a:off x="3285431" y="1162488"/>
            <a:ext cx="3575061" cy="486700"/>
            <a:chOff x="7257991" y="2161978"/>
            <a:chExt cx="3575061" cy="486700"/>
          </a:xfrm>
        </p:grpSpPr>
        <p:sp>
          <p:nvSpPr>
            <p:cNvPr id="14" name="矩形 13"/>
            <p:cNvSpPr/>
            <p:nvPr/>
          </p:nvSpPr>
          <p:spPr>
            <a:xfrm>
              <a:off x="7257992" y="2317843"/>
              <a:ext cx="3575060" cy="330835"/>
            </a:xfrm>
            <a:prstGeom prst="rect">
              <a:avLst/>
            </a:prstGeom>
          </p:spPr>
          <p:txBody>
            <a:bodyPr wrap="square">
              <a:spAutoFit/>
            </a:bodyPr>
            <a:p>
              <a:pPr lvl="0">
                <a:lnSpc>
                  <a:spcPct val="130000"/>
                </a:lnSpc>
                <a:defRPr/>
              </a:pPr>
              <a:r>
                <a:rPr lang="zh-CN" altLang="en-US" sz="1200" dirty="0">
                  <a:solidFill>
                    <a:prstClr val="black">
                      <a:lumMod val="75000"/>
                      <a:lumOff val="25000"/>
                    </a:prstClr>
                  </a:solidFill>
                  <a:latin typeface="Arial" panose="020B0604020202020204" pitchFamily="34" charset="0"/>
                </a:rPr>
                <a:t>wxFromBuilder： 可视化UI界面</a:t>
              </a:r>
              <a:endParaRPr lang="zh-CN" altLang="en-US" sz="1200" dirty="0">
                <a:solidFill>
                  <a:prstClr val="black">
                    <a:lumMod val="75000"/>
                    <a:lumOff val="25000"/>
                  </a:prstClr>
                </a:solidFill>
                <a:latin typeface="Arial" panose="020B0604020202020204" pitchFamily="34" charset="0"/>
              </a:endParaRPr>
            </a:p>
          </p:txBody>
        </p:sp>
        <p:sp>
          <p:nvSpPr>
            <p:cNvPr id="15" name="矩形 14"/>
            <p:cNvSpPr/>
            <p:nvPr/>
          </p:nvSpPr>
          <p:spPr>
            <a:xfrm>
              <a:off x="7257991" y="2161978"/>
              <a:ext cx="309880" cy="368300"/>
            </a:xfrm>
            <a:prstGeom prst="rect">
              <a:avLst/>
            </a:prstGeom>
          </p:spPr>
          <p:txBody>
            <a:bodyPr wrap="none">
              <a:spAutoFit/>
            </a:bodyPr>
            <a:p>
              <a:pPr>
                <a:defRPr/>
              </a:pPr>
              <a:endParaRPr lang="zh-CN" altLang="en-US" b="1" spc="300" dirty="0">
                <a:solidFill>
                  <a:schemeClr val="tx1">
                    <a:lumMod val="75000"/>
                    <a:lumOff val="25000"/>
                  </a:schemeClr>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31" presetClass="entr" presetSubtype="0" fill="hold" nodeType="withEffect">
                                  <p:stCondLst>
                                    <p:cond delay="110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13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6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23" presetClass="entr" presetSubtype="288" fill="hold" nodeType="withEffect">
                                  <p:stCondLst>
                                    <p:cond delay="180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4/3*#ppt_w"/>
                                          </p:val>
                                        </p:tav>
                                        <p:tav tm="100000">
                                          <p:val>
                                            <p:strVal val="#ppt_w"/>
                                          </p:val>
                                        </p:tav>
                                      </p:tavLst>
                                    </p:anim>
                                    <p:anim calcmode="lin" valueType="num">
                                      <p:cBhvr>
                                        <p:cTn id="44" dur="500" fill="hold"/>
                                        <p:tgtEl>
                                          <p:spTgt spid="4"/>
                                        </p:tgtEl>
                                        <p:attrNameLst>
                                          <p:attrName>ppt_h</p:attrName>
                                        </p:attrNameLst>
                                      </p:cBhvr>
                                      <p:tavLst>
                                        <p:tav tm="0">
                                          <p:val>
                                            <p:strVal val="4/3*#ppt_h"/>
                                          </p:val>
                                        </p:tav>
                                        <p:tav tm="100000">
                                          <p:val>
                                            <p:strVal val="#ppt_h"/>
                                          </p:val>
                                        </p:tav>
                                      </p:tavLst>
                                    </p:anim>
                                  </p:childTnLst>
                                </p:cTn>
                              </p:par>
                              <p:par>
                                <p:cTn id="45" presetID="17" presetClass="entr" presetSubtype="8" fill="hold"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ppt_x</p:attrName>
                                        </p:attrNameLst>
                                      </p:cBhvr>
                                      <p:tavLst>
                                        <p:tav tm="0">
                                          <p:val>
                                            <p:strVal val="#ppt_x-#ppt_w/2"/>
                                          </p:val>
                                        </p:tav>
                                        <p:tav tm="100000">
                                          <p:val>
                                            <p:strVal val="#ppt_x"/>
                                          </p:val>
                                        </p:tav>
                                      </p:tavLst>
                                    </p:anim>
                                    <p:anim calcmode="lin" valueType="num">
                                      <p:cBhvr>
                                        <p:cTn id="48" dur="500" fill="hold"/>
                                        <p:tgtEl>
                                          <p:spTgt spid="8"/>
                                        </p:tgtEl>
                                        <p:attrNameLst>
                                          <p:attrName>ppt_y</p:attrName>
                                        </p:attrNameLst>
                                      </p:cBhvr>
                                      <p:tavLst>
                                        <p:tav tm="0">
                                          <p:val>
                                            <p:strVal val="#ppt_y"/>
                                          </p:val>
                                        </p:tav>
                                        <p:tav tm="100000">
                                          <p:val>
                                            <p:strVal val="#ppt_y"/>
                                          </p:val>
                                        </p:tav>
                                      </p:tavLst>
                                    </p:anim>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strVal val="#ppt_h"/>
                                          </p:val>
                                        </p:tav>
                                        <p:tav tm="100000">
                                          <p:val>
                                            <p:strVal val="#ppt_h"/>
                                          </p:val>
                                        </p:tav>
                                      </p:tavLst>
                                    </p:anim>
                                  </p:childTnLst>
                                </p:cTn>
                              </p:par>
                              <p:par>
                                <p:cTn id="51" presetID="23" presetClass="entr" presetSubtype="288" fill="hold" nodeType="withEffect">
                                  <p:stCondLst>
                                    <p:cond delay="230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strVal val="4/3*#ppt_w"/>
                                          </p:val>
                                        </p:tav>
                                        <p:tav tm="100000">
                                          <p:val>
                                            <p:strVal val="#ppt_w"/>
                                          </p:val>
                                        </p:tav>
                                      </p:tavLst>
                                    </p:anim>
                                    <p:anim calcmode="lin" valueType="num">
                                      <p:cBhvr>
                                        <p:cTn id="54" dur="500" fill="hold"/>
                                        <p:tgtEl>
                                          <p:spTgt spid="5"/>
                                        </p:tgtEl>
                                        <p:attrNameLst>
                                          <p:attrName>ppt_h</p:attrName>
                                        </p:attrNameLst>
                                      </p:cBhvr>
                                      <p:tavLst>
                                        <p:tav tm="0">
                                          <p:val>
                                            <p:strVal val="4/3*#ppt_h"/>
                                          </p:val>
                                        </p:tav>
                                        <p:tav tm="100000">
                                          <p:val>
                                            <p:strVal val="#ppt_h"/>
                                          </p:val>
                                        </p:tav>
                                      </p:tavLst>
                                    </p:anim>
                                  </p:childTnLst>
                                </p:cTn>
                              </p:par>
                              <p:par>
                                <p:cTn id="55" presetID="17" presetClass="entr" presetSubtype="8" fill="hold" nodeType="withEffect">
                                  <p:stCondLst>
                                    <p:cond delay="250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par>
                                <p:cTn id="61" presetID="23" presetClass="entr" presetSubtype="288" fill="hold" nodeType="withEffect">
                                  <p:stCondLst>
                                    <p:cond delay="280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strVal val="4/3*#ppt_w"/>
                                          </p:val>
                                        </p:tav>
                                        <p:tav tm="100000">
                                          <p:val>
                                            <p:strVal val="#ppt_w"/>
                                          </p:val>
                                        </p:tav>
                                      </p:tavLst>
                                    </p:anim>
                                    <p:anim calcmode="lin" valueType="num">
                                      <p:cBhvr>
                                        <p:cTn id="64" dur="500" fill="hold"/>
                                        <p:tgtEl>
                                          <p:spTgt spid="6"/>
                                        </p:tgtEl>
                                        <p:attrNameLst>
                                          <p:attrName>ppt_h</p:attrName>
                                        </p:attrNameLst>
                                      </p:cBhvr>
                                      <p:tavLst>
                                        <p:tav tm="0">
                                          <p:val>
                                            <p:strVal val="4/3*#ppt_h"/>
                                          </p:val>
                                        </p:tav>
                                        <p:tav tm="100000">
                                          <p:val>
                                            <p:strVal val="#ppt_h"/>
                                          </p:val>
                                        </p:tav>
                                      </p:tavLst>
                                    </p:anim>
                                  </p:childTnLst>
                                </p:cTn>
                              </p:par>
                              <p:par>
                                <p:cTn id="65" presetID="17" presetClass="entr" presetSubtype="8" fill="hold" nodeType="withEffect">
                                  <p:stCondLst>
                                    <p:cond delay="20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ppt_x</p:attrName>
                                        </p:attrNameLst>
                                      </p:cBhvr>
                                      <p:tavLst>
                                        <p:tav tm="0">
                                          <p:val>
                                            <p:strVal val="#ppt_x-#ppt_w/2"/>
                                          </p:val>
                                        </p:tav>
                                        <p:tav tm="100000">
                                          <p:val>
                                            <p:strVal val="#ppt_x"/>
                                          </p:val>
                                        </p:tav>
                                      </p:tavLst>
                                    </p:anim>
                                    <p:anim calcmode="lin" valueType="num">
                                      <p:cBhvr>
                                        <p:cTn id="68" dur="500" fill="hold"/>
                                        <p:tgtEl>
                                          <p:spTgt spid="13"/>
                                        </p:tgtEl>
                                        <p:attrNameLst>
                                          <p:attrName>ppt_y</p:attrName>
                                        </p:attrNameLst>
                                      </p:cBhvr>
                                      <p:tavLst>
                                        <p:tav tm="0">
                                          <p:val>
                                            <p:strVal val="#ppt_y"/>
                                          </p:val>
                                        </p:tav>
                                        <p:tav tm="100000">
                                          <p:val>
                                            <p:strVal val="#ppt_y"/>
                                          </p:val>
                                        </p:tav>
                                      </p:tavLst>
                                    </p:anim>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bldLvl="0" animBg="1"/>
      <p:bldP spid="30" grpId="0" bldLvl="0" animBg="1"/>
      <p:bldP spid="31" grpId="0" bldLvl="0" animBg="1"/>
      <p:bldP spid="34" grpId="0" bldLvl="0" animBg="1"/>
      <p:bldP spid="35" grpId="0" bldLvl="0" animBg="1"/>
      <p:bldP spid="36" grpId="0" bldLvl="0" animBg="1"/>
      <p:bldP spid="3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984250" y="1223010"/>
            <a:ext cx="5260975" cy="456692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目前国内关于疲劳驾驶检测落地的公司并不多，大部分停留在学术分析论证的阶段，该项目具有前瞻性和突破性；而且国家现在大力支持人工智能及其相关技术产业应用，大环境对疲劳驾驶检测项目的落地也颇有裨益。小组成员在充分阅读相关文献以及了解到相关技术后，论证这是一项将理论和实际紧密结合，能够充分提高自己所学专业能力以及项目管理能力的合适项目。</a:t>
            </a:r>
            <a:endParaRPr lang="zh-CN" altLang="en-US"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85" y="219710"/>
            <a:ext cx="2510790" cy="521970"/>
          </a:xfrm>
          <a:prstGeom prst="rect">
            <a:avLst/>
          </a:prstGeom>
          <a:noFill/>
        </p:spPr>
        <p:txBody>
          <a:bodyPr wrap="square" rtlCol="0">
            <a:spAutoFit/>
          </a:bodyPr>
          <a:lstStyle/>
          <a:p>
            <a:r>
              <a:rPr lang="zh-CN" altLang="en-US" sz="2800" b="1" spc="300" dirty="0">
                <a:solidFill>
                  <a:schemeClr val="tx1">
                    <a:lumMod val="75000"/>
                    <a:lumOff val="25000"/>
                  </a:schemeClr>
                </a:solidFill>
              </a:rPr>
              <a:t>可行性分析</a:t>
            </a:r>
            <a:endParaRPr lang="zh-CN" altLang="en-US" sz="2800" b="1" spc="300" dirty="0">
              <a:solidFill>
                <a:schemeClr val="tx1">
                  <a:lumMod val="75000"/>
                  <a:lumOff val="25000"/>
                </a:schemeClr>
              </a:solidFill>
            </a:endParaRPr>
          </a:p>
        </p:txBody>
      </p:sp>
      <p:pic>
        <p:nvPicPr>
          <p:cNvPr id="2" name="图片 1" descr="src=http___5b0988e595225.cdn.sohucs.com_images_20180609_6440eca6148e456cbeea43dbe8b7bbaf.jpeg&amp;refer=http___5b0988e595225.cdn.sohucs"/>
          <p:cNvPicPr>
            <a:picLocks noChangeAspect="1"/>
          </p:cNvPicPr>
          <p:nvPr/>
        </p:nvPicPr>
        <p:blipFill>
          <a:blip r:embed="rId3"/>
          <a:stretch>
            <a:fillRect/>
          </a:stretch>
        </p:blipFill>
        <p:spPr>
          <a:xfrm>
            <a:off x="6550660" y="1877695"/>
            <a:ext cx="5502910" cy="28975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85" y="219710"/>
            <a:ext cx="3321685" cy="521970"/>
          </a:xfrm>
          <a:prstGeom prst="rect">
            <a:avLst/>
          </a:prstGeom>
          <a:noFill/>
        </p:spPr>
        <p:txBody>
          <a:bodyPr wrap="square" rtlCol="0">
            <a:spAutoFit/>
          </a:bodyPr>
          <a:lstStyle/>
          <a:p>
            <a:r>
              <a:rPr lang="zh-CN" altLang="en-US" sz="2800" b="1" spc="300" dirty="0">
                <a:solidFill>
                  <a:schemeClr val="tx1">
                    <a:lumMod val="75000"/>
                    <a:lumOff val="25000"/>
                  </a:schemeClr>
                </a:solidFill>
              </a:rPr>
              <a:t>任务分解结构</a:t>
            </a:r>
            <a:endParaRPr lang="zh-CN" altLang="en-US" sz="2800" b="1" spc="300" dirty="0">
              <a:solidFill>
                <a:schemeClr val="tx1">
                  <a:lumMod val="75000"/>
                  <a:lumOff val="25000"/>
                </a:schemeClr>
              </a:solidFill>
            </a:endParaRPr>
          </a:p>
        </p:txBody>
      </p:sp>
      <p:pic>
        <p:nvPicPr>
          <p:cNvPr id="3" name="图片 3" descr="1"/>
          <p:cNvPicPr>
            <a:picLocks noChangeAspect="1"/>
          </p:cNvPicPr>
          <p:nvPr/>
        </p:nvPicPr>
        <p:blipFill>
          <a:blip r:embed="rId3"/>
          <a:stretch>
            <a:fillRect/>
          </a:stretch>
        </p:blipFill>
        <p:spPr>
          <a:xfrm>
            <a:off x="1292860" y="831850"/>
            <a:ext cx="4960620" cy="565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smtClean="0">
                <a:solidFill>
                  <a:schemeClr val="accent1">
                    <a:alpha val="5000"/>
                  </a:schemeClr>
                </a:solidFill>
                <a:latin typeface="Impact" panose="020B0806030902050204" pitchFamily="34" charset="0"/>
              </a:rPr>
              <a:t>01</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3294743" y="1347953"/>
            <a:ext cx="5602513" cy="829945"/>
          </a:xfrm>
          <a:prstGeom prst="rect">
            <a:avLst/>
          </a:prstGeom>
          <a:noFill/>
        </p:spPr>
        <p:txBody>
          <a:bodyPr wrap="square" rtlCol="0">
            <a:spAutoFit/>
          </a:bodyPr>
          <a:lstStyle/>
          <a:p>
            <a:pPr algn="ctr"/>
            <a:r>
              <a:rPr lang="zh-CN" altLang="en-US" sz="4800" b="1" spc="300" dirty="0">
                <a:solidFill>
                  <a:schemeClr val="accent1"/>
                </a:solidFill>
              </a:rPr>
              <a:t>项目团队</a:t>
            </a:r>
            <a:endParaRPr lang="zh-CN" altLang="en-US" sz="4800" b="1" spc="300" dirty="0">
              <a:solidFill>
                <a:schemeClr val="accent1"/>
              </a:solidFill>
            </a:endParaRPr>
          </a:p>
        </p:txBody>
      </p:sp>
      <p:grpSp>
        <p:nvGrpSpPr>
          <p:cNvPr id="6" name="组合 5"/>
          <p:cNvGrpSpPr/>
          <p:nvPr/>
        </p:nvGrpSpPr>
        <p:grpSpPr>
          <a:xfrm>
            <a:off x="5162550" y="2667701"/>
            <a:ext cx="186690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团队成员</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1010285" y="1062355"/>
            <a:ext cx="10846435" cy="296672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sz="1400" dirty="0">
                <a:solidFill>
                  <a:prstClr val="black">
                    <a:lumMod val="75000"/>
                    <a:lumOff val="25000"/>
                  </a:prstClr>
                </a:solidFill>
                <a:latin typeface="Arial" panose="020B0604020202020204" pitchFamily="34" charset="0"/>
              </a:rPr>
              <a:t>1.1.项目顾问：刘晋</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博士，教授，博士生导师，航运信息技术研究所副所长；上海市思维科学研究会秘书长，上海市人工智能学会副秘书长；中国人工智能学会机器学习专委会委员，自然计算与数字智能城市专委会委员；国家自然科学基金项目评审专家，上海市科技专家库专家，上海市教委博士/硕士学位论文评审专家；上海新能源汽车创成式设计与增材制造工程技术研究中心专家委员会副主任委员，上海市制造业创新中心（增材制造）专家委员会委员，上海航运物流信息工程技术研究中心物联网实验室负责人；AIRE, ACM TOMM, IEEE ACCESS等SCI期刊审稿人和多个国际会议的程序委员和分会主席；</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2.组长：姚翔  学号：202030310159  联系方式：1046326645@qq.com github账号：xiaoluonihaoshuai</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3.  组员：张望望  学号：202030310186  联系方式：284566837@qq.com github账号：zhangwangwang1996 </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4.组员：段瑞凯 学号：202030310279 联系方式：303070871@qq.com github账号：rkduan</a:t>
            </a:r>
            <a:endParaRPr lang="en-US" altLang="zh-CN"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团队成员</a:t>
            </a:r>
            <a:endParaRPr lang="zh-CN" altLang="en-US" sz="2800" b="1" spc="300" dirty="0">
              <a:solidFill>
                <a:schemeClr val="tx1">
                  <a:lumMod val="75000"/>
                  <a:lumOff val="25000"/>
                </a:schemeClr>
              </a:solidFill>
            </a:endParaRPr>
          </a:p>
        </p:txBody>
      </p:sp>
      <p:pic>
        <p:nvPicPr>
          <p:cNvPr id="2" name="图片 1" descr="u=3340128304,2500035331&amp;fm=26&amp;gp=0"/>
          <p:cNvPicPr>
            <a:picLocks noChangeAspect="1"/>
          </p:cNvPicPr>
          <p:nvPr/>
        </p:nvPicPr>
        <p:blipFill>
          <a:blip r:embed="rId3"/>
          <a:stretch>
            <a:fillRect/>
          </a:stretch>
        </p:blipFill>
        <p:spPr>
          <a:xfrm>
            <a:off x="1010285" y="4029075"/>
            <a:ext cx="9396730" cy="25882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smtClean="0">
                <a:solidFill>
                  <a:schemeClr val="accent1">
                    <a:alpha val="5000"/>
                  </a:schemeClr>
                </a:solidFill>
                <a:latin typeface="Impact" panose="020B0806030902050204" pitchFamily="34" charset="0"/>
              </a:rPr>
              <a:t>01</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3294743" y="1347953"/>
            <a:ext cx="5602513" cy="829945"/>
          </a:xfrm>
          <a:prstGeom prst="rect">
            <a:avLst/>
          </a:prstGeom>
          <a:noFill/>
        </p:spPr>
        <p:txBody>
          <a:bodyPr wrap="square" rtlCol="0">
            <a:spAutoFit/>
          </a:bodyPr>
          <a:lstStyle/>
          <a:p>
            <a:pPr algn="ctr"/>
            <a:r>
              <a:rPr lang="zh-CN" altLang="en-US" sz="4800" b="1" spc="300" dirty="0">
                <a:solidFill>
                  <a:schemeClr val="accent1"/>
                </a:solidFill>
              </a:rPr>
              <a:t>项目进度规划</a:t>
            </a:r>
            <a:endParaRPr lang="zh-CN" altLang="en-US" sz="4800" b="1" spc="300" dirty="0">
              <a:solidFill>
                <a:schemeClr val="accent1"/>
              </a:solidFill>
            </a:endParaRPr>
          </a:p>
        </p:txBody>
      </p:sp>
      <p:grpSp>
        <p:nvGrpSpPr>
          <p:cNvPr id="6" name="组合 5"/>
          <p:cNvGrpSpPr/>
          <p:nvPr/>
        </p:nvGrpSpPr>
        <p:grpSpPr>
          <a:xfrm>
            <a:off x="5162550" y="2667635"/>
            <a:ext cx="1866900" cy="679521"/>
            <a:chOff x="5162550" y="3954317"/>
            <a:chExt cx="1866900" cy="401228"/>
          </a:xfrm>
        </p:grpSpPr>
        <p:sp>
          <p:nvSpPr>
            <p:cNvPr id="7" name="文本框 6"/>
            <p:cNvSpPr txBox="1"/>
            <p:nvPr/>
          </p:nvSpPr>
          <p:spPr>
            <a:xfrm>
              <a:off x="5276071" y="3985654"/>
              <a:ext cx="1639859" cy="344570"/>
            </a:xfrm>
            <a:prstGeom prst="rect">
              <a:avLst/>
            </a:prstGeom>
            <a:noFill/>
          </p:spPr>
          <p:txBody>
            <a:bodyPr wrap="square" rtlCol="0">
              <a:spAutoFit/>
            </a:bodyPr>
            <a:lstStyle/>
            <a:p>
              <a:pPr algn="ctr"/>
              <a:r>
                <a:rPr lang="zh-CN" altLang="en-US" sz="1600" spc="300" dirty="0">
                  <a:solidFill>
                    <a:schemeClr val="tx1">
                      <a:lumMod val="75000"/>
                      <a:lumOff val="25000"/>
                    </a:schemeClr>
                  </a:solidFill>
                </a:rPr>
                <a:t>甘特图与里程碑</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574040" y="1141095"/>
            <a:ext cx="2400935" cy="15970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三个里程碑，分别是</a:t>
            </a:r>
            <a:endParaRPr lang="zh-CN" altLang="en-US"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1.环境搭建及相关技术学习</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2.算法实现完成</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3.模型训练与集成测试完成</a:t>
            </a:r>
            <a:endParaRPr lang="en-US" altLang="zh-CN"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85" y="219710"/>
            <a:ext cx="3138805" cy="521970"/>
          </a:xfrm>
          <a:prstGeom prst="rect">
            <a:avLst/>
          </a:prstGeom>
          <a:noFill/>
        </p:spPr>
        <p:txBody>
          <a:bodyPr wrap="square" rtlCol="0">
            <a:spAutoFit/>
          </a:bodyPr>
          <a:lstStyle/>
          <a:p>
            <a:r>
              <a:rPr lang="zh-CN" altLang="en-US" sz="2800" b="1" spc="300" dirty="0">
                <a:solidFill>
                  <a:schemeClr val="tx1">
                    <a:lumMod val="75000"/>
                    <a:lumOff val="25000"/>
                  </a:schemeClr>
                </a:solidFill>
              </a:rPr>
              <a:t>甘特图与里程碑</a:t>
            </a:r>
            <a:endParaRPr lang="zh-CN" altLang="en-US" sz="2800" b="1" spc="300" dirty="0">
              <a:solidFill>
                <a:schemeClr val="tx1">
                  <a:lumMod val="75000"/>
                  <a:lumOff val="25000"/>
                </a:schemeClr>
              </a:solidFill>
            </a:endParaRPr>
          </a:p>
        </p:txBody>
      </p:sp>
      <p:pic>
        <p:nvPicPr>
          <p:cNvPr id="2" name="图片 1" descr="C:\Users\大肉丸子\Desktop\- 疲劳驾驶检测项目计划书2\- 疲劳驾驶检测项目计划书2_00.jpg- 疲劳驾驶检测项目计划书2_00"/>
          <p:cNvPicPr>
            <a:picLocks noChangeAspect="1"/>
          </p:cNvPicPr>
          <p:nvPr/>
        </p:nvPicPr>
        <p:blipFill>
          <a:blip r:embed="rId3"/>
          <a:srcRect/>
          <a:stretch>
            <a:fillRect/>
          </a:stretch>
        </p:blipFill>
        <p:spPr>
          <a:xfrm>
            <a:off x="3324225" y="922655"/>
            <a:ext cx="7724140" cy="5461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smtClean="0">
                <a:solidFill>
                  <a:schemeClr val="accent1">
                    <a:alpha val="5000"/>
                  </a:schemeClr>
                </a:solidFill>
                <a:latin typeface="Impact" panose="020B0806030902050204" pitchFamily="34" charset="0"/>
              </a:rPr>
              <a:t>01</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3294743" y="1347953"/>
            <a:ext cx="5602513" cy="829945"/>
          </a:xfrm>
          <a:prstGeom prst="rect">
            <a:avLst/>
          </a:prstGeom>
          <a:noFill/>
        </p:spPr>
        <p:txBody>
          <a:bodyPr wrap="square" rtlCol="0">
            <a:spAutoFit/>
          </a:bodyPr>
          <a:lstStyle/>
          <a:p>
            <a:pPr algn="ctr"/>
            <a:r>
              <a:rPr lang="zh-CN" altLang="en-US" sz="4800" b="1" spc="300" dirty="0">
                <a:solidFill>
                  <a:schemeClr val="accent1"/>
                </a:solidFill>
              </a:rPr>
              <a:t>项目进度规划</a:t>
            </a:r>
            <a:endParaRPr lang="zh-CN" altLang="en-US" sz="4800" b="1" spc="300" dirty="0">
              <a:solidFill>
                <a:schemeClr val="accent1"/>
              </a:solidFill>
            </a:endParaRPr>
          </a:p>
        </p:txBody>
      </p:sp>
      <p:grpSp>
        <p:nvGrpSpPr>
          <p:cNvPr id="6" name="组合 5"/>
          <p:cNvGrpSpPr/>
          <p:nvPr/>
        </p:nvGrpSpPr>
        <p:grpSpPr>
          <a:xfrm>
            <a:off x="5162550" y="2667635"/>
            <a:ext cx="1866900" cy="440690"/>
            <a:chOff x="5162550" y="3954317"/>
            <a:chExt cx="1866900" cy="401228"/>
          </a:xfrm>
        </p:grpSpPr>
        <p:sp>
          <p:nvSpPr>
            <p:cNvPr id="7" name="文本框 6"/>
            <p:cNvSpPr txBox="1"/>
            <p:nvPr/>
          </p:nvSpPr>
          <p:spPr>
            <a:xfrm>
              <a:off x="5276071" y="3985654"/>
              <a:ext cx="1639859" cy="306991"/>
            </a:xfrm>
            <a:prstGeom prst="rect">
              <a:avLst/>
            </a:prstGeom>
            <a:noFill/>
          </p:spPr>
          <p:txBody>
            <a:bodyPr wrap="square" rtlCol="0">
              <a:spAutoFit/>
            </a:bodyPr>
            <a:lstStyle/>
            <a:p>
              <a:pPr algn="ctr"/>
              <a:r>
                <a:rPr lang="zh-CN" altLang="en-US" sz="1600" spc="300" dirty="0">
                  <a:solidFill>
                    <a:schemeClr val="tx1">
                      <a:lumMod val="75000"/>
                      <a:lumOff val="25000"/>
                    </a:schemeClr>
                  </a:solidFill>
                </a:rPr>
                <a:t>总结与展望</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1010285" y="1062355"/>
            <a:ext cx="7129780" cy="220789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该项目工作肯定充满艰难险阻，但我们团队有信心能做出该产品，而且如果之后有机会还想做出相应的驾驶干扰行为识别，手机端疲劳驾驶检测app，希望这次项目经验能全方位提升我们团队的业务水平和技能。</a:t>
            </a:r>
            <a:endParaRPr lang="zh-CN" altLang="en-US"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85" y="219710"/>
            <a:ext cx="2632710" cy="521970"/>
          </a:xfrm>
          <a:prstGeom prst="rect">
            <a:avLst/>
          </a:prstGeom>
          <a:noFill/>
        </p:spPr>
        <p:txBody>
          <a:bodyPr wrap="square" rtlCol="0">
            <a:spAutoFit/>
          </a:bodyPr>
          <a:lstStyle/>
          <a:p>
            <a:r>
              <a:rPr lang="zh-CN" altLang="en-US" sz="2800" b="1" spc="300" dirty="0">
                <a:solidFill>
                  <a:schemeClr val="tx1">
                    <a:lumMod val="75000"/>
                    <a:lumOff val="25000"/>
                  </a:schemeClr>
                </a:solidFill>
              </a:rPr>
              <a:t>总结与展望</a:t>
            </a:r>
            <a:endParaRPr lang="zh-CN" altLang="en-US" sz="2800" b="1" spc="300" dirty="0">
              <a:solidFill>
                <a:schemeClr val="tx1">
                  <a:lumMod val="75000"/>
                  <a:lumOff val="25000"/>
                </a:schemeClr>
              </a:solidFill>
            </a:endParaRPr>
          </a:p>
        </p:txBody>
      </p:sp>
      <p:pic>
        <p:nvPicPr>
          <p:cNvPr id="2" name="图片 1" descr="src=http___eshu.100xuexi.com_uploads_memberprepareebook_0942b06d-993e-4455-b9e4-15bdd6429d5e_online_oebps_images_2188333722.jpg&amp;refer=http___eshu.100xuexi"/>
          <p:cNvPicPr>
            <a:picLocks noChangeAspect="1"/>
          </p:cNvPicPr>
          <p:nvPr/>
        </p:nvPicPr>
        <p:blipFill>
          <a:blip r:embed="rId3"/>
          <a:stretch>
            <a:fillRect/>
          </a:stretch>
        </p:blipFill>
        <p:spPr>
          <a:xfrm>
            <a:off x="6052820" y="3584575"/>
            <a:ext cx="5373370" cy="30245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3335" y="1149781"/>
            <a:ext cx="12192000" cy="4374719"/>
            <a:chOff x="0" y="1149781"/>
            <a:chExt cx="12252596" cy="4374719"/>
          </a:xfrm>
          <a:effectLst>
            <a:outerShdw blurRad="190500" dist="63500" dir="2700000" algn="tl" rotWithShape="0">
              <a:prstClr val="black">
                <a:alpha val="40000"/>
              </a:prstClr>
            </a:outerShdw>
          </a:effectLst>
        </p:grpSpPr>
        <p:sp>
          <p:nvSpPr>
            <p:cNvPr id="41" name="矩形 40"/>
            <p:cNvSpPr/>
            <p:nvPr/>
          </p:nvSpPr>
          <p:spPr>
            <a:xfrm>
              <a:off x="0" y="1149781"/>
              <a:ext cx="12252596" cy="4374719"/>
            </a:xfrm>
            <a:prstGeom prst="rect">
              <a:avLst/>
            </a:prstGeom>
            <a:gradFill flip="none" rotWithShape="1">
              <a:gsLst>
                <a:gs pos="0">
                  <a:schemeClr val="bg1"/>
                </a:gs>
                <a:gs pos="100000">
                  <a:schemeClr val="bg1">
                    <a:lumMod val="8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9857" y="1324083"/>
              <a:ext cx="11952883" cy="4026115"/>
            </a:xfrm>
            <a:prstGeom prst="rect">
              <a:avLst/>
            </a:prstGeom>
            <a:gradFill flip="none" rotWithShape="1">
              <a:gsLst>
                <a:gs pos="0">
                  <a:schemeClr val="accent1">
                    <a:lumMod val="90000"/>
                    <a:lumOff val="10000"/>
                  </a:schemeClr>
                </a:gs>
                <a:gs pos="100000">
                  <a:schemeClr val="accent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730" y="3910102"/>
            <a:ext cx="2066548" cy="181966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278" y="3915734"/>
            <a:ext cx="1076506" cy="1695917"/>
          </a:xfrm>
          <a:prstGeom prst="rect">
            <a:avLst/>
          </a:prstGeom>
        </p:spPr>
      </p:pic>
      <p:grpSp>
        <p:nvGrpSpPr>
          <p:cNvPr id="37" name="组合 36"/>
          <p:cNvGrpSpPr/>
          <p:nvPr/>
        </p:nvGrpSpPr>
        <p:grpSpPr>
          <a:xfrm>
            <a:off x="2660332" y="3356990"/>
            <a:ext cx="6871337" cy="337185"/>
            <a:chOff x="2619412" y="3356990"/>
            <a:chExt cx="6985757" cy="337185"/>
          </a:xfrm>
        </p:grpSpPr>
        <p:sp>
          <p:nvSpPr>
            <p:cNvPr id="16" name="文本框 15"/>
            <p:cNvSpPr txBox="1"/>
            <p:nvPr/>
          </p:nvSpPr>
          <p:spPr>
            <a:xfrm>
              <a:off x="3439538" y="3356990"/>
              <a:ext cx="5345506" cy="337185"/>
            </a:xfrm>
            <a:prstGeom prst="rect">
              <a:avLst/>
            </a:prstGeom>
            <a:noFill/>
          </p:spPr>
          <p:txBody>
            <a:bodyPr wrap="square" rtlCol="0">
              <a:spAutoFit/>
            </a:bodyPr>
            <a:lstStyle/>
            <a:p>
              <a:pPr algn="dist"/>
              <a:r>
                <a:rPr lang="en-US" sz="1600" dirty="0">
                  <a:solidFill>
                    <a:schemeClr val="bg1"/>
                  </a:solidFill>
                </a:rPr>
                <a:t>THANKS FOR YOUR GUIDING</a:t>
              </a:r>
              <a:endParaRPr lang="en-US" sz="1600" dirty="0">
                <a:solidFill>
                  <a:schemeClr val="bg1"/>
                </a:solidFill>
              </a:endParaRPr>
            </a:p>
          </p:txBody>
        </p:sp>
        <p:cxnSp>
          <p:nvCxnSpPr>
            <p:cNvPr id="36" name="直接连接符 35"/>
            <p:cNvCxnSpPr/>
            <p:nvPr/>
          </p:nvCxnSpPr>
          <p:spPr>
            <a:xfrm flipH="1">
              <a:off x="2619412" y="3526267"/>
              <a:ext cx="6667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938456" y="3526267"/>
              <a:ext cx="6667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那英 - 默 - 原版伴奏">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1382805" y="-75945"/>
            <a:ext cx="609600" cy="60960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04" y="62674"/>
            <a:ext cx="3151016" cy="1046838"/>
          </a:xfrm>
          <a:prstGeom prst="rect">
            <a:avLst/>
          </a:prstGeom>
        </p:spPr>
      </p:pic>
      <p:sp>
        <p:nvSpPr>
          <p:cNvPr id="23" name="文本框 22"/>
          <p:cNvSpPr txBox="1"/>
          <p:nvPr/>
        </p:nvSpPr>
        <p:spPr>
          <a:xfrm>
            <a:off x="1658052" y="1966352"/>
            <a:ext cx="8875896" cy="1446550"/>
          </a:xfrm>
          <a:prstGeom prst="rect">
            <a:avLst/>
          </a:prstGeom>
          <a:noFill/>
        </p:spPr>
        <p:txBody>
          <a:bodyPr wrap="square" rtlCol="0">
            <a:spAutoFit/>
          </a:bodyPr>
          <a:lstStyle/>
          <a:p>
            <a:pPr algn="ctr"/>
            <a:r>
              <a:rPr lang="zh-CN" altLang="en-US" sz="8800" b="1" spc="300" dirty="0" smtClean="0">
                <a:solidFill>
                  <a:schemeClr val="bg1"/>
                </a:solidFill>
                <a:effectLst>
                  <a:outerShdw blurRad="127000" dist="76200" dir="2700000" algn="tl">
                    <a:srgbClr val="000000">
                      <a:alpha val="40000"/>
                    </a:srgbClr>
                  </a:outerShdw>
                </a:effectLst>
              </a:rPr>
              <a:t>谢谢您的指导</a:t>
            </a:r>
            <a:endParaRPr lang="zh-CN" altLang="en-US" sz="8800" b="1" spc="300" dirty="0">
              <a:solidFill>
                <a:schemeClr val="bg1"/>
              </a:solidFill>
              <a:effectLst>
                <a:outerShdw blurRad="127000" dist="76200" dir="2700000" algn="tl">
                  <a:srgbClr val="000000">
                    <a:alpha val="40000"/>
                  </a:srgbClr>
                </a:outerShdw>
              </a:effectLst>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nodeType="withEffect">
                                  <p:stCondLst>
                                    <p:cond delay="6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entr" presetSubtype="0" fill="hold" nodeType="withEffect">
                                  <p:stCondLst>
                                    <p:cond delay="80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850"/>
                                        <p:tgtEl>
                                          <p:spTgt spid="40"/>
                                        </p:tgtEl>
                                      </p:cBhvr>
                                    </p:animEffect>
                                    <p:anim calcmode="lin" valueType="num">
                                      <p:cBhvr>
                                        <p:cTn id="16" dur="850" fill="hold"/>
                                        <p:tgtEl>
                                          <p:spTgt spid="40"/>
                                        </p:tgtEl>
                                        <p:attrNameLst>
                                          <p:attrName>ppt_x</p:attrName>
                                        </p:attrNameLst>
                                      </p:cBhvr>
                                      <p:tavLst>
                                        <p:tav tm="0">
                                          <p:val>
                                            <p:strVal val="#ppt_x"/>
                                          </p:val>
                                        </p:tav>
                                        <p:tav tm="100000">
                                          <p:val>
                                            <p:strVal val="#ppt_x"/>
                                          </p:val>
                                        </p:tav>
                                      </p:tavLst>
                                    </p:anim>
                                    <p:anim calcmode="lin" valueType="num">
                                      <p:cBhvr>
                                        <p:cTn id="17" dur="850" fill="hold"/>
                                        <p:tgtEl>
                                          <p:spTgt spid="40"/>
                                        </p:tgtEl>
                                        <p:attrNameLst>
                                          <p:attrName>ppt_y</p:attrName>
                                        </p:attrNameLst>
                                      </p:cBhvr>
                                      <p:tavLst>
                                        <p:tav tm="0">
                                          <p:val>
                                            <p:strVal val="#ppt_y+.1"/>
                                          </p:val>
                                        </p:tav>
                                        <p:tav tm="100000">
                                          <p:val>
                                            <p:strVal val="#ppt_y"/>
                                          </p:val>
                                        </p:tav>
                                      </p:tavLst>
                                    </p:anim>
                                  </p:childTnLst>
                                </p:cTn>
                              </p:par>
                              <p:par>
                                <p:cTn id="18" presetID="16" presetClass="entr" presetSubtype="21" fill="hold" nodeType="withEffect">
                                  <p:stCondLst>
                                    <p:cond delay="2700"/>
                                  </p:stCondLst>
                                  <p:childTnLst>
                                    <p:set>
                                      <p:cBhvr>
                                        <p:cTn id="19" dur="1" fill="hold">
                                          <p:stCondLst>
                                            <p:cond delay="0"/>
                                          </p:stCondLst>
                                        </p:cTn>
                                        <p:tgtEl>
                                          <p:spTgt spid="37"/>
                                        </p:tgtEl>
                                        <p:attrNameLst>
                                          <p:attrName>style.visibility</p:attrName>
                                        </p:attrNameLst>
                                      </p:cBhvr>
                                      <p:to>
                                        <p:strVal val="visible"/>
                                      </p:to>
                                    </p:set>
                                    <p:animEffect transition="in" filter="barn(inVertical)">
                                      <p:cBhvr>
                                        <p:cTn id="20" dur="500"/>
                                        <p:tgtEl>
                                          <p:spTgt spid="37"/>
                                        </p:tgtEl>
                                      </p:cBhvr>
                                    </p:animEffect>
                                  </p:childTnLst>
                                </p:cTn>
                              </p:par>
                              <p:par>
                                <p:cTn id="21" presetID="12" presetClass="entr" presetSubtype="2" fill="hold" grpId="0" nodeType="withEffect">
                                  <p:stCondLst>
                                    <p:cond delay="2300"/>
                                  </p:stCondLst>
                                  <p:iterate type="lt">
                                    <p:tmPct val="10000"/>
                                  </p:iterate>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repeatCount="indefinite" fill="hold" display="0">
                  <p:stCondLst>
                    <p:cond delay="indefinite"/>
                  </p:stCondLst>
                  <p:endCondLst>
                    <p:cond evt="onStopAudio" delay="0">
                      <p:tgtEl>
                        <p:sldTgt/>
                      </p:tgtEl>
                    </p:cond>
                  </p:endCondLst>
                </p:cTn>
                <p:tgtEl>
                  <p:spTgt spid="2"/>
                </p:tgtEl>
              </p:cMediaNode>
            </p:audio>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553950" y="0"/>
            <a:ext cx="12192000" cy="6858000"/>
            <a:chOff x="0" y="1838325"/>
            <a:chExt cx="12192000" cy="6858000"/>
          </a:xfrm>
        </p:grpSpPr>
        <p:pic>
          <p:nvPicPr>
            <p:cNvPr id="2050" name="Picture 2" descr="http://pic.97uimg.com/back_pic/20/16/01/01/ea22f7e86ce1e35f3f4dc0b971aeebe5.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0279" r="16902"/>
            <a:stretch>
              <a:fillRect/>
            </a:stretch>
          </p:blipFill>
          <p:spPr bwMode="auto">
            <a:xfrm>
              <a:off x="0" y="183832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1838325"/>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017" y="2147919"/>
            <a:ext cx="3081111" cy="2758108"/>
          </a:xfrm>
          <a:prstGeom prst="rect">
            <a:avLst/>
          </a:prstGeom>
        </p:spPr>
      </p:pic>
      <p:sp>
        <p:nvSpPr>
          <p:cNvPr id="4" name="文本框 3"/>
          <p:cNvSpPr txBox="1"/>
          <p:nvPr/>
        </p:nvSpPr>
        <p:spPr>
          <a:xfrm>
            <a:off x="2491193" y="2614770"/>
            <a:ext cx="923330" cy="1741715"/>
          </a:xfrm>
          <a:prstGeom prst="rect">
            <a:avLst/>
          </a:prstGeom>
          <a:noFill/>
          <a:scene3d>
            <a:camera prst="perspectiveContrastingRightFacing">
              <a:rot lat="20718072" lon="19408034" rev="757777"/>
            </a:camera>
            <a:lightRig rig="flat" dir="t"/>
          </a:scene3d>
        </p:spPr>
        <p:txBody>
          <a:bodyPr vert="eaVert" wrap="square" rtlCol="0">
            <a:spAutoFit/>
          </a:bodyPr>
          <a:lstStyle/>
          <a:p>
            <a:r>
              <a:rPr lang="zh-CN" altLang="en-US" sz="4800" b="1" spc="300" dirty="0" smtClean="0">
                <a:solidFill>
                  <a:schemeClr val="accent1"/>
                </a:solidFill>
              </a:rPr>
              <a:t>目录</a:t>
            </a:r>
            <a:endParaRPr lang="zh-CN" altLang="en-US" sz="4800" b="1" spc="300" dirty="0">
              <a:solidFill>
                <a:schemeClr val="accent1"/>
              </a:solidFill>
            </a:endParaRPr>
          </a:p>
        </p:txBody>
      </p:sp>
      <p:sp>
        <p:nvSpPr>
          <p:cNvPr id="8" name="文本框 7"/>
          <p:cNvSpPr txBox="1"/>
          <p:nvPr/>
        </p:nvSpPr>
        <p:spPr>
          <a:xfrm>
            <a:off x="3094717" y="2660807"/>
            <a:ext cx="369332" cy="1273402"/>
          </a:xfrm>
          <a:prstGeom prst="rect">
            <a:avLst/>
          </a:prstGeom>
          <a:noFill/>
          <a:scene3d>
            <a:camera prst="perspectiveContrastingRightFacing">
              <a:rot lat="20718072" lon="19408034" rev="757777"/>
            </a:camera>
            <a:lightRig rig="flat" dir="t"/>
          </a:scene3d>
        </p:spPr>
        <p:txBody>
          <a:bodyPr vert="eaVert" wrap="square" rtlCol="0">
            <a:spAutoFit/>
          </a:bodyPr>
          <a:lstStyle/>
          <a:p>
            <a:pPr algn="dist"/>
            <a:r>
              <a:rPr lang="en-US" altLang="zh-CN" sz="1200" b="1" spc="300" dirty="0" smtClean="0">
                <a:solidFill>
                  <a:schemeClr val="accent1"/>
                </a:solidFill>
              </a:rPr>
              <a:t>CONTENTS</a:t>
            </a:r>
            <a:endParaRPr lang="zh-CN" altLang="en-US" sz="1200" b="1" spc="300" dirty="0">
              <a:solidFill>
                <a:schemeClr val="accent1"/>
              </a:solidFill>
            </a:endParaRPr>
          </a:p>
        </p:txBody>
      </p:sp>
      <p:sp>
        <p:nvSpPr>
          <p:cNvPr id="9" name="矩形 8"/>
          <p:cNvSpPr/>
          <p:nvPr/>
        </p:nvSpPr>
        <p:spPr>
          <a:xfrm>
            <a:off x="5633357" y="0"/>
            <a:ext cx="655864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5279142" y="1207432"/>
            <a:ext cx="720670" cy="642272"/>
            <a:chOff x="4438248" y="1649887"/>
            <a:chExt cx="720670" cy="642272"/>
          </a:xfrm>
        </p:grpSpPr>
        <p:sp>
          <p:nvSpPr>
            <p:cNvPr id="92" name="圆角矩形 91"/>
            <p:cNvSpPr/>
            <p:nvPr/>
          </p:nvSpPr>
          <p:spPr>
            <a:xfrm>
              <a:off x="4460144" y="1649887"/>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3" name="文本框 92"/>
            <p:cNvSpPr txBox="1"/>
            <p:nvPr/>
          </p:nvSpPr>
          <p:spPr>
            <a:xfrm>
              <a:off x="4438248" y="1739863"/>
              <a:ext cx="720670" cy="461665"/>
            </a:xfrm>
            <a:prstGeom prst="rect">
              <a:avLst/>
            </a:prstGeom>
            <a:noFill/>
          </p:spPr>
          <p:txBody>
            <a:bodyPr wrap="square" rtlCol="0">
              <a:spAutoFit/>
            </a:bodyPr>
            <a:lstStyle/>
            <a:p>
              <a:pPr algn="ctr"/>
              <a:r>
                <a:rPr lang="en-US" altLang="zh-CN" sz="2400" b="1" dirty="0" smtClean="0">
                  <a:solidFill>
                    <a:schemeClr val="bg1"/>
                  </a:solidFill>
                </a:rPr>
                <a:t>01</a:t>
              </a:r>
              <a:endParaRPr lang="zh-CN" altLang="en-US" sz="2400" b="1" dirty="0">
                <a:solidFill>
                  <a:schemeClr val="bg1"/>
                </a:solidFill>
              </a:endParaRPr>
            </a:p>
          </p:txBody>
        </p:sp>
      </p:grpSp>
      <p:grpSp>
        <p:nvGrpSpPr>
          <p:cNvPr id="94" name="组合 93"/>
          <p:cNvGrpSpPr/>
          <p:nvPr/>
        </p:nvGrpSpPr>
        <p:grpSpPr>
          <a:xfrm>
            <a:off x="5279142" y="2172655"/>
            <a:ext cx="720670" cy="642272"/>
            <a:chOff x="4438248" y="2615110"/>
            <a:chExt cx="720670" cy="642272"/>
          </a:xfrm>
        </p:grpSpPr>
        <p:sp>
          <p:nvSpPr>
            <p:cNvPr id="95" name="圆角矩形 94"/>
            <p:cNvSpPr/>
            <p:nvPr/>
          </p:nvSpPr>
          <p:spPr>
            <a:xfrm>
              <a:off x="4460144" y="261511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6" name="文本框 95"/>
            <p:cNvSpPr txBox="1"/>
            <p:nvPr/>
          </p:nvSpPr>
          <p:spPr>
            <a:xfrm>
              <a:off x="4438248" y="2709794"/>
              <a:ext cx="720670" cy="461665"/>
            </a:xfrm>
            <a:prstGeom prst="rect">
              <a:avLst/>
            </a:prstGeom>
            <a:noFill/>
          </p:spPr>
          <p:txBody>
            <a:bodyPr wrap="square" rtlCol="0">
              <a:spAutoFit/>
            </a:bodyPr>
            <a:lstStyle/>
            <a:p>
              <a:pPr algn="ctr"/>
              <a:r>
                <a:rPr lang="en-US" altLang="zh-CN" sz="2400" b="1" dirty="0" smtClean="0">
                  <a:solidFill>
                    <a:schemeClr val="bg1"/>
                  </a:solidFill>
                </a:rPr>
                <a:t>02</a:t>
              </a:r>
              <a:endParaRPr lang="zh-CN" altLang="en-US" sz="2400" b="1" dirty="0">
                <a:solidFill>
                  <a:schemeClr val="bg1"/>
                </a:solidFill>
              </a:endParaRPr>
            </a:p>
          </p:txBody>
        </p:sp>
      </p:grpSp>
      <p:grpSp>
        <p:nvGrpSpPr>
          <p:cNvPr id="97" name="组合 96"/>
          <p:cNvGrpSpPr/>
          <p:nvPr/>
        </p:nvGrpSpPr>
        <p:grpSpPr>
          <a:xfrm>
            <a:off x="5279142" y="3137878"/>
            <a:ext cx="720670" cy="642272"/>
            <a:chOff x="4438248" y="3580333"/>
            <a:chExt cx="720670" cy="642272"/>
          </a:xfrm>
        </p:grpSpPr>
        <p:sp>
          <p:nvSpPr>
            <p:cNvPr id="98" name="圆角矩形 97"/>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9" name="文本框 98"/>
            <p:cNvSpPr txBox="1"/>
            <p:nvPr/>
          </p:nvSpPr>
          <p:spPr>
            <a:xfrm>
              <a:off x="4438248" y="367608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00" name="组合 99"/>
          <p:cNvGrpSpPr/>
          <p:nvPr/>
        </p:nvGrpSpPr>
        <p:grpSpPr>
          <a:xfrm>
            <a:off x="5279142" y="4103101"/>
            <a:ext cx="720670" cy="642272"/>
            <a:chOff x="4438248" y="4545556"/>
            <a:chExt cx="720670" cy="642272"/>
          </a:xfrm>
        </p:grpSpPr>
        <p:sp>
          <p:nvSpPr>
            <p:cNvPr id="101" name="圆角矩形 100"/>
            <p:cNvSpPr/>
            <p:nvPr/>
          </p:nvSpPr>
          <p:spPr>
            <a:xfrm>
              <a:off x="4460144" y="4545556"/>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2" name="文本框 101"/>
            <p:cNvSpPr txBox="1"/>
            <p:nvPr/>
          </p:nvSpPr>
          <p:spPr>
            <a:xfrm>
              <a:off x="4438248" y="4643226"/>
              <a:ext cx="720670" cy="461665"/>
            </a:xfrm>
            <a:prstGeom prst="rect">
              <a:avLst/>
            </a:prstGeom>
            <a:noFill/>
          </p:spPr>
          <p:txBody>
            <a:bodyPr wrap="square" rtlCol="0">
              <a:spAutoFit/>
            </a:bodyPr>
            <a:lstStyle/>
            <a:p>
              <a:pPr algn="ctr"/>
              <a:r>
                <a:rPr lang="en-US" altLang="zh-CN" sz="2400" b="1" dirty="0" smtClean="0">
                  <a:solidFill>
                    <a:schemeClr val="bg1"/>
                  </a:solidFill>
                </a:rPr>
                <a:t>04</a:t>
              </a:r>
              <a:endParaRPr lang="zh-CN" altLang="en-US" sz="2400" b="1" dirty="0">
                <a:solidFill>
                  <a:schemeClr val="bg1"/>
                </a:solidFill>
              </a:endParaRPr>
            </a:p>
          </p:txBody>
        </p:sp>
      </p:grpSp>
      <p:grpSp>
        <p:nvGrpSpPr>
          <p:cNvPr id="103" name="组合 102"/>
          <p:cNvGrpSpPr/>
          <p:nvPr/>
        </p:nvGrpSpPr>
        <p:grpSpPr>
          <a:xfrm>
            <a:off x="5279142" y="5068324"/>
            <a:ext cx="720670" cy="642272"/>
            <a:chOff x="4438248" y="5510779"/>
            <a:chExt cx="720670" cy="642272"/>
          </a:xfrm>
        </p:grpSpPr>
        <p:sp>
          <p:nvSpPr>
            <p:cNvPr id="104" name="圆角矩形 103"/>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5" name="文本框 104"/>
            <p:cNvSpPr txBox="1"/>
            <p:nvPr/>
          </p:nvSpPr>
          <p:spPr>
            <a:xfrm>
              <a:off x="4438248" y="5608449"/>
              <a:ext cx="720670" cy="46166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sp>
        <p:nvSpPr>
          <p:cNvPr id="106" name="文本框 105"/>
          <p:cNvSpPr txBox="1"/>
          <p:nvPr/>
        </p:nvSpPr>
        <p:spPr>
          <a:xfrm>
            <a:off x="6259730" y="1179933"/>
            <a:ext cx="2791715" cy="460375"/>
          </a:xfrm>
          <a:prstGeom prst="rect">
            <a:avLst/>
          </a:prstGeom>
          <a:noFill/>
        </p:spPr>
        <p:txBody>
          <a:bodyPr wrap="square" rtlCol="0">
            <a:spAutoFit/>
          </a:bodyPr>
          <a:lstStyle/>
          <a:p>
            <a:r>
              <a:rPr lang="zh-CN" altLang="en-US" sz="2400" b="1" spc="300" dirty="0" smtClean="0">
                <a:solidFill>
                  <a:schemeClr val="bg1"/>
                </a:solidFill>
              </a:rPr>
              <a:t>项目背景概述</a:t>
            </a:r>
            <a:endParaRPr lang="zh-CN" altLang="en-US" sz="2400" b="1" spc="300" dirty="0" smtClean="0">
              <a:solidFill>
                <a:schemeClr val="bg1"/>
              </a:solidFill>
            </a:endParaRPr>
          </a:p>
        </p:txBody>
      </p:sp>
      <p:sp>
        <p:nvSpPr>
          <p:cNvPr id="107" name="文本框 106"/>
          <p:cNvSpPr txBox="1"/>
          <p:nvPr/>
        </p:nvSpPr>
        <p:spPr>
          <a:xfrm>
            <a:off x="6259730" y="2145483"/>
            <a:ext cx="2791715" cy="460375"/>
          </a:xfrm>
          <a:prstGeom prst="rect">
            <a:avLst/>
          </a:prstGeom>
          <a:noFill/>
        </p:spPr>
        <p:txBody>
          <a:bodyPr wrap="square" rtlCol="0">
            <a:spAutoFit/>
          </a:bodyPr>
          <a:lstStyle/>
          <a:p>
            <a:r>
              <a:rPr lang="zh-CN" altLang="en-US" sz="2400" b="1" spc="300" dirty="0">
                <a:solidFill>
                  <a:schemeClr val="bg1"/>
                </a:solidFill>
              </a:rPr>
              <a:t>项目内容</a:t>
            </a:r>
            <a:endParaRPr lang="zh-CN" altLang="en-US" sz="2400" b="1" spc="300" dirty="0">
              <a:solidFill>
                <a:schemeClr val="bg1"/>
              </a:solidFill>
            </a:endParaRPr>
          </a:p>
        </p:txBody>
      </p:sp>
      <p:sp>
        <p:nvSpPr>
          <p:cNvPr id="108" name="文本框 107"/>
          <p:cNvSpPr txBox="1"/>
          <p:nvPr/>
        </p:nvSpPr>
        <p:spPr>
          <a:xfrm>
            <a:off x="6259729" y="3116155"/>
            <a:ext cx="2791715" cy="460375"/>
          </a:xfrm>
          <a:prstGeom prst="rect">
            <a:avLst/>
          </a:prstGeom>
          <a:noFill/>
        </p:spPr>
        <p:txBody>
          <a:bodyPr wrap="square" rtlCol="0">
            <a:spAutoFit/>
          </a:bodyPr>
          <a:lstStyle/>
          <a:p>
            <a:r>
              <a:rPr lang="zh-CN" altLang="en-US" sz="2400" b="1" spc="300" dirty="0">
                <a:solidFill>
                  <a:schemeClr val="bg1"/>
                </a:solidFill>
              </a:rPr>
              <a:t>项目团队</a:t>
            </a:r>
            <a:endParaRPr lang="zh-CN" altLang="en-US" sz="2400" b="1" spc="300" dirty="0">
              <a:solidFill>
                <a:schemeClr val="bg1"/>
              </a:solidFill>
            </a:endParaRPr>
          </a:p>
        </p:txBody>
      </p:sp>
      <p:sp>
        <p:nvSpPr>
          <p:cNvPr id="109" name="文本框 108"/>
          <p:cNvSpPr txBox="1"/>
          <p:nvPr/>
        </p:nvSpPr>
        <p:spPr>
          <a:xfrm>
            <a:off x="6259730" y="4083296"/>
            <a:ext cx="2791715" cy="460375"/>
          </a:xfrm>
          <a:prstGeom prst="rect">
            <a:avLst/>
          </a:prstGeom>
          <a:noFill/>
        </p:spPr>
        <p:txBody>
          <a:bodyPr wrap="square" rtlCol="0">
            <a:spAutoFit/>
          </a:bodyPr>
          <a:lstStyle/>
          <a:p>
            <a:r>
              <a:rPr lang="zh-CN" altLang="en-US" sz="2400" b="1" spc="300" dirty="0">
                <a:solidFill>
                  <a:schemeClr val="bg1"/>
                </a:solidFill>
              </a:rPr>
              <a:t>项目进度规划</a:t>
            </a:r>
            <a:endParaRPr lang="zh-CN" altLang="en-US" sz="2400" b="1" spc="300" dirty="0">
              <a:solidFill>
                <a:schemeClr val="bg1"/>
              </a:solidFill>
            </a:endParaRPr>
          </a:p>
        </p:txBody>
      </p:sp>
      <p:sp>
        <p:nvSpPr>
          <p:cNvPr id="110" name="文本框 109"/>
          <p:cNvSpPr txBox="1"/>
          <p:nvPr/>
        </p:nvSpPr>
        <p:spPr>
          <a:xfrm>
            <a:off x="6259730" y="5041152"/>
            <a:ext cx="2791715" cy="460375"/>
          </a:xfrm>
          <a:prstGeom prst="rect">
            <a:avLst/>
          </a:prstGeom>
          <a:noFill/>
        </p:spPr>
        <p:txBody>
          <a:bodyPr wrap="square" rtlCol="0">
            <a:spAutoFit/>
          </a:bodyPr>
          <a:lstStyle/>
          <a:p>
            <a:r>
              <a:rPr lang="zh-CN" altLang="en-US" sz="2400" b="1" spc="300" dirty="0">
                <a:solidFill>
                  <a:schemeClr val="bg1"/>
                </a:solidFill>
              </a:rPr>
              <a:t>总结与展望</a:t>
            </a:r>
            <a:endParaRPr lang="zh-CN" altLang="en-US" sz="2400" b="1" spc="300" dirty="0">
              <a:solidFill>
                <a:schemeClr val="bg1"/>
              </a:solidFill>
            </a:endParaRPr>
          </a:p>
        </p:txBody>
      </p:sp>
      <p:sp>
        <p:nvSpPr>
          <p:cNvPr id="111" name="矩形 110"/>
          <p:cNvSpPr/>
          <p:nvPr/>
        </p:nvSpPr>
        <p:spPr>
          <a:xfrm>
            <a:off x="6272223" y="1606429"/>
            <a:ext cx="2404480" cy="275590"/>
          </a:xfrm>
          <a:prstGeom prst="rect">
            <a:avLst/>
          </a:prstGeom>
        </p:spPr>
        <p:txBody>
          <a:bodyPr wrap="square">
            <a:spAutoFit/>
          </a:bodyPr>
          <a:lstStyle/>
          <a:p>
            <a:r>
              <a:rPr lang="en-US" altLang="zh-CN" sz="1200" dirty="0" smtClean="0">
                <a:solidFill>
                  <a:schemeClr val="bg1"/>
                </a:solidFill>
              </a:rPr>
              <a:t>Project Background Overview</a:t>
            </a:r>
            <a:endParaRPr lang="en-US" altLang="zh-CN" sz="1200" dirty="0" smtClean="0">
              <a:solidFill>
                <a:schemeClr val="bg1"/>
              </a:solidFill>
            </a:endParaRPr>
          </a:p>
        </p:txBody>
      </p:sp>
      <p:sp>
        <p:nvSpPr>
          <p:cNvPr id="112" name="矩形 111"/>
          <p:cNvSpPr/>
          <p:nvPr/>
        </p:nvSpPr>
        <p:spPr>
          <a:xfrm>
            <a:off x="6272222" y="2566503"/>
            <a:ext cx="3274522" cy="275590"/>
          </a:xfrm>
          <a:prstGeom prst="rect">
            <a:avLst/>
          </a:prstGeom>
        </p:spPr>
        <p:txBody>
          <a:bodyPr wrap="square">
            <a:spAutoFit/>
          </a:bodyPr>
          <a:lstStyle/>
          <a:p>
            <a:r>
              <a:rPr lang="en-US" altLang="zh-CN" sz="1200" dirty="0" smtClean="0">
                <a:solidFill>
                  <a:schemeClr val="bg1"/>
                </a:solidFill>
              </a:rPr>
              <a:t>content of a project</a:t>
            </a:r>
            <a:endParaRPr lang="en-US" altLang="zh-CN" sz="1200" dirty="0" smtClean="0">
              <a:solidFill>
                <a:schemeClr val="bg1"/>
              </a:solidFill>
            </a:endParaRPr>
          </a:p>
        </p:txBody>
      </p:sp>
      <p:sp>
        <p:nvSpPr>
          <p:cNvPr id="113" name="矩形 112"/>
          <p:cNvSpPr/>
          <p:nvPr/>
        </p:nvSpPr>
        <p:spPr>
          <a:xfrm>
            <a:off x="6272223" y="3541083"/>
            <a:ext cx="2404480" cy="275590"/>
          </a:xfrm>
          <a:prstGeom prst="rect">
            <a:avLst/>
          </a:prstGeom>
        </p:spPr>
        <p:txBody>
          <a:bodyPr wrap="square">
            <a:spAutoFit/>
          </a:bodyPr>
          <a:lstStyle/>
          <a:p>
            <a:r>
              <a:rPr lang="en-US" altLang="zh-CN" sz="1200" dirty="0" smtClean="0">
                <a:solidFill>
                  <a:schemeClr val="bg1"/>
                </a:solidFill>
              </a:rPr>
              <a:t>Bproject teamS</a:t>
            </a:r>
            <a:endParaRPr lang="zh-CN" altLang="en-US" sz="1200" dirty="0">
              <a:solidFill>
                <a:schemeClr val="bg1"/>
              </a:solidFill>
            </a:endParaRPr>
          </a:p>
        </p:txBody>
      </p:sp>
      <p:sp>
        <p:nvSpPr>
          <p:cNvPr id="114" name="矩形 113"/>
          <p:cNvSpPr/>
          <p:nvPr/>
        </p:nvSpPr>
        <p:spPr>
          <a:xfrm>
            <a:off x="6272222" y="4514411"/>
            <a:ext cx="3064747" cy="275590"/>
          </a:xfrm>
          <a:prstGeom prst="rect">
            <a:avLst/>
          </a:prstGeom>
        </p:spPr>
        <p:txBody>
          <a:bodyPr wrap="square">
            <a:spAutoFit/>
          </a:bodyPr>
          <a:lstStyle/>
          <a:p>
            <a:r>
              <a:rPr lang="en-US" altLang="zh-CN" sz="1200" dirty="0" smtClean="0">
                <a:solidFill>
                  <a:schemeClr val="bg1"/>
                </a:solidFill>
              </a:rPr>
              <a:t>RProject Schedule</a:t>
            </a:r>
            <a:endParaRPr lang="en-US" altLang="zh-CN" sz="1200" dirty="0" smtClean="0">
              <a:solidFill>
                <a:schemeClr val="bg1"/>
              </a:solidFill>
            </a:endParaRPr>
          </a:p>
        </p:txBody>
      </p:sp>
      <p:sp>
        <p:nvSpPr>
          <p:cNvPr id="115" name="矩形 114"/>
          <p:cNvSpPr/>
          <p:nvPr/>
        </p:nvSpPr>
        <p:spPr>
          <a:xfrm>
            <a:off x="6272223" y="5476337"/>
            <a:ext cx="2404480" cy="275590"/>
          </a:xfrm>
          <a:prstGeom prst="rect">
            <a:avLst/>
          </a:prstGeom>
        </p:spPr>
        <p:txBody>
          <a:bodyPr wrap="square">
            <a:spAutoFit/>
          </a:bodyPr>
          <a:lstStyle/>
          <a:p>
            <a:r>
              <a:rPr lang="en-US" altLang="zh-CN" sz="1200" dirty="0" smtClean="0">
                <a:solidFill>
                  <a:schemeClr val="bg1"/>
                </a:solidFill>
              </a:rPr>
              <a:t>summary and prospect</a:t>
            </a:r>
            <a:endParaRPr lang="en-US" altLang="zh-CN" sz="1200" dirty="0" smtClean="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2" presetClass="entr" presetSubtype="1" fill="hold" grpId="0" nodeType="withEffect">
                                  <p:stCondLst>
                                    <p:cond delay="80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3" presetClass="entr" presetSubtype="288" fill="hold" nodeType="withEffect">
                                  <p:stCondLst>
                                    <p:cond delay="1100"/>
                                  </p:stCondLst>
                                  <p:childTnLst>
                                    <p:set>
                                      <p:cBhvr>
                                        <p:cTn id="17" dur="1" fill="hold">
                                          <p:stCondLst>
                                            <p:cond delay="0"/>
                                          </p:stCondLst>
                                        </p:cTn>
                                        <p:tgtEl>
                                          <p:spTgt spid="91"/>
                                        </p:tgtEl>
                                        <p:attrNameLst>
                                          <p:attrName>style.visibility</p:attrName>
                                        </p:attrNameLst>
                                      </p:cBhvr>
                                      <p:to>
                                        <p:strVal val="visible"/>
                                      </p:to>
                                    </p:set>
                                    <p:anim calcmode="lin" valueType="num">
                                      <p:cBhvr>
                                        <p:cTn id="18" dur="500" fill="hold"/>
                                        <p:tgtEl>
                                          <p:spTgt spid="91"/>
                                        </p:tgtEl>
                                        <p:attrNameLst>
                                          <p:attrName>ppt_w</p:attrName>
                                        </p:attrNameLst>
                                      </p:cBhvr>
                                      <p:tavLst>
                                        <p:tav tm="0">
                                          <p:val>
                                            <p:strVal val="4/3*#ppt_w"/>
                                          </p:val>
                                        </p:tav>
                                        <p:tav tm="100000">
                                          <p:val>
                                            <p:strVal val="#ppt_w"/>
                                          </p:val>
                                        </p:tav>
                                      </p:tavLst>
                                    </p:anim>
                                    <p:anim calcmode="lin" valueType="num">
                                      <p:cBhvr>
                                        <p:cTn id="19" dur="500" fill="hold"/>
                                        <p:tgtEl>
                                          <p:spTgt spid="91"/>
                                        </p:tgtEl>
                                        <p:attrNameLst>
                                          <p:attrName>ppt_h</p:attrName>
                                        </p:attrNameLst>
                                      </p:cBhvr>
                                      <p:tavLst>
                                        <p:tav tm="0">
                                          <p:val>
                                            <p:strVal val="4/3*#ppt_h"/>
                                          </p:val>
                                        </p:tav>
                                        <p:tav tm="100000">
                                          <p:val>
                                            <p:strVal val="#ppt_h"/>
                                          </p:val>
                                        </p:tav>
                                      </p:tavLst>
                                    </p:anim>
                                  </p:childTnLst>
                                </p:cTn>
                              </p:par>
                              <p:par>
                                <p:cTn id="20" presetID="17" presetClass="entr" presetSubtype="8" fill="hold" grpId="0" nodeType="withEffect">
                                  <p:stCondLst>
                                    <p:cond delay="1300"/>
                                  </p:stCondLst>
                                  <p:childTnLst>
                                    <p:set>
                                      <p:cBhvr>
                                        <p:cTn id="21" dur="1" fill="hold">
                                          <p:stCondLst>
                                            <p:cond delay="0"/>
                                          </p:stCondLst>
                                        </p:cTn>
                                        <p:tgtEl>
                                          <p:spTgt spid="106"/>
                                        </p:tgtEl>
                                        <p:attrNameLst>
                                          <p:attrName>style.visibility</p:attrName>
                                        </p:attrNameLst>
                                      </p:cBhvr>
                                      <p:to>
                                        <p:strVal val="visible"/>
                                      </p:to>
                                    </p:set>
                                    <p:anim calcmode="lin" valueType="num">
                                      <p:cBhvr>
                                        <p:cTn id="22" dur="500" fill="hold"/>
                                        <p:tgtEl>
                                          <p:spTgt spid="106"/>
                                        </p:tgtEl>
                                        <p:attrNameLst>
                                          <p:attrName>ppt_x</p:attrName>
                                        </p:attrNameLst>
                                      </p:cBhvr>
                                      <p:tavLst>
                                        <p:tav tm="0">
                                          <p:val>
                                            <p:strVal val="#ppt_x-#ppt_w/2"/>
                                          </p:val>
                                        </p:tav>
                                        <p:tav tm="100000">
                                          <p:val>
                                            <p:strVal val="#ppt_x"/>
                                          </p:val>
                                        </p:tav>
                                      </p:tavLst>
                                    </p:anim>
                                    <p:anim calcmode="lin" valueType="num">
                                      <p:cBhvr>
                                        <p:cTn id="23" dur="500" fill="hold"/>
                                        <p:tgtEl>
                                          <p:spTgt spid="106"/>
                                        </p:tgtEl>
                                        <p:attrNameLst>
                                          <p:attrName>ppt_y</p:attrName>
                                        </p:attrNameLst>
                                      </p:cBhvr>
                                      <p:tavLst>
                                        <p:tav tm="0">
                                          <p:val>
                                            <p:strVal val="#ppt_y"/>
                                          </p:val>
                                        </p:tav>
                                        <p:tav tm="100000">
                                          <p:val>
                                            <p:strVal val="#ppt_y"/>
                                          </p:val>
                                        </p:tav>
                                      </p:tavLst>
                                    </p:anim>
                                    <p:anim calcmode="lin" valueType="num">
                                      <p:cBhvr>
                                        <p:cTn id="24" dur="500" fill="hold"/>
                                        <p:tgtEl>
                                          <p:spTgt spid="106"/>
                                        </p:tgtEl>
                                        <p:attrNameLst>
                                          <p:attrName>ppt_w</p:attrName>
                                        </p:attrNameLst>
                                      </p:cBhvr>
                                      <p:tavLst>
                                        <p:tav tm="0">
                                          <p:val>
                                            <p:fltVal val="0"/>
                                          </p:val>
                                        </p:tav>
                                        <p:tav tm="100000">
                                          <p:val>
                                            <p:strVal val="#ppt_w"/>
                                          </p:val>
                                        </p:tav>
                                      </p:tavLst>
                                    </p:anim>
                                    <p:anim calcmode="lin" valueType="num">
                                      <p:cBhvr>
                                        <p:cTn id="25" dur="500" fill="hold"/>
                                        <p:tgtEl>
                                          <p:spTgt spid="106"/>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130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par>
                                <p:cTn id="29" presetID="23" presetClass="entr" presetSubtype="288" fill="hold" nodeType="withEffect">
                                  <p:stCondLst>
                                    <p:cond delay="1700"/>
                                  </p:stCondLst>
                                  <p:childTnLst>
                                    <p:set>
                                      <p:cBhvr>
                                        <p:cTn id="30" dur="1" fill="hold">
                                          <p:stCondLst>
                                            <p:cond delay="0"/>
                                          </p:stCondLst>
                                        </p:cTn>
                                        <p:tgtEl>
                                          <p:spTgt spid="94"/>
                                        </p:tgtEl>
                                        <p:attrNameLst>
                                          <p:attrName>style.visibility</p:attrName>
                                        </p:attrNameLst>
                                      </p:cBhvr>
                                      <p:to>
                                        <p:strVal val="visible"/>
                                      </p:to>
                                    </p:set>
                                    <p:anim calcmode="lin" valueType="num">
                                      <p:cBhvr>
                                        <p:cTn id="31" dur="500" fill="hold"/>
                                        <p:tgtEl>
                                          <p:spTgt spid="94"/>
                                        </p:tgtEl>
                                        <p:attrNameLst>
                                          <p:attrName>ppt_w</p:attrName>
                                        </p:attrNameLst>
                                      </p:cBhvr>
                                      <p:tavLst>
                                        <p:tav tm="0">
                                          <p:val>
                                            <p:strVal val="4/3*#ppt_w"/>
                                          </p:val>
                                        </p:tav>
                                        <p:tav tm="100000">
                                          <p:val>
                                            <p:strVal val="#ppt_w"/>
                                          </p:val>
                                        </p:tav>
                                      </p:tavLst>
                                    </p:anim>
                                    <p:anim calcmode="lin" valueType="num">
                                      <p:cBhvr>
                                        <p:cTn id="32" dur="500" fill="hold"/>
                                        <p:tgtEl>
                                          <p:spTgt spid="94"/>
                                        </p:tgtEl>
                                        <p:attrNameLst>
                                          <p:attrName>ppt_h</p:attrName>
                                        </p:attrNameLst>
                                      </p:cBhvr>
                                      <p:tavLst>
                                        <p:tav tm="0">
                                          <p:val>
                                            <p:strVal val="4/3*#ppt_h"/>
                                          </p:val>
                                        </p:tav>
                                        <p:tav tm="100000">
                                          <p:val>
                                            <p:strVal val="#ppt_h"/>
                                          </p:val>
                                        </p:tav>
                                      </p:tavLst>
                                    </p:anim>
                                  </p:childTnLst>
                                </p:cTn>
                              </p:par>
                              <p:par>
                                <p:cTn id="33" presetID="17" presetClass="entr" presetSubtype="8" fill="hold" grpId="0" nodeType="withEffect">
                                  <p:stCondLst>
                                    <p:cond delay="1900"/>
                                  </p:stCondLst>
                                  <p:childTnLst>
                                    <p:set>
                                      <p:cBhvr>
                                        <p:cTn id="34" dur="1" fill="hold">
                                          <p:stCondLst>
                                            <p:cond delay="0"/>
                                          </p:stCondLst>
                                        </p:cTn>
                                        <p:tgtEl>
                                          <p:spTgt spid="107"/>
                                        </p:tgtEl>
                                        <p:attrNameLst>
                                          <p:attrName>style.visibility</p:attrName>
                                        </p:attrNameLst>
                                      </p:cBhvr>
                                      <p:to>
                                        <p:strVal val="visible"/>
                                      </p:to>
                                    </p:set>
                                    <p:anim calcmode="lin" valueType="num">
                                      <p:cBhvr>
                                        <p:cTn id="35" dur="500" fill="hold"/>
                                        <p:tgtEl>
                                          <p:spTgt spid="107"/>
                                        </p:tgtEl>
                                        <p:attrNameLst>
                                          <p:attrName>ppt_x</p:attrName>
                                        </p:attrNameLst>
                                      </p:cBhvr>
                                      <p:tavLst>
                                        <p:tav tm="0">
                                          <p:val>
                                            <p:strVal val="#ppt_x-#ppt_w/2"/>
                                          </p:val>
                                        </p:tav>
                                        <p:tav tm="100000">
                                          <p:val>
                                            <p:strVal val="#ppt_x"/>
                                          </p:val>
                                        </p:tav>
                                      </p:tavLst>
                                    </p:anim>
                                    <p:anim calcmode="lin" valueType="num">
                                      <p:cBhvr>
                                        <p:cTn id="36" dur="500" fill="hold"/>
                                        <p:tgtEl>
                                          <p:spTgt spid="107"/>
                                        </p:tgtEl>
                                        <p:attrNameLst>
                                          <p:attrName>ppt_y</p:attrName>
                                        </p:attrNameLst>
                                      </p:cBhvr>
                                      <p:tavLst>
                                        <p:tav tm="0">
                                          <p:val>
                                            <p:strVal val="#ppt_y"/>
                                          </p:val>
                                        </p:tav>
                                        <p:tav tm="100000">
                                          <p:val>
                                            <p:strVal val="#ppt_y"/>
                                          </p:val>
                                        </p:tav>
                                      </p:tavLst>
                                    </p:anim>
                                    <p:anim calcmode="lin" valueType="num">
                                      <p:cBhvr>
                                        <p:cTn id="37" dur="500" fill="hold"/>
                                        <p:tgtEl>
                                          <p:spTgt spid="107"/>
                                        </p:tgtEl>
                                        <p:attrNameLst>
                                          <p:attrName>ppt_w</p:attrName>
                                        </p:attrNameLst>
                                      </p:cBhvr>
                                      <p:tavLst>
                                        <p:tav tm="0">
                                          <p:val>
                                            <p:fltVal val="0"/>
                                          </p:val>
                                        </p:tav>
                                        <p:tav tm="100000">
                                          <p:val>
                                            <p:strVal val="#ppt_w"/>
                                          </p:val>
                                        </p:tav>
                                      </p:tavLst>
                                    </p:anim>
                                    <p:anim calcmode="lin" valueType="num">
                                      <p:cBhvr>
                                        <p:cTn id="38" dur="500" fill="hold"/>
                                        <p:tgtEl>
                                          <p:spTgt spid="107"/>
                                        </p:tgtEl>
                                        <p:attrNameLst>
                                          <p:attrName>ppt_h</p:attrName>
                                        </p:attrNameLst>
                                      </p:cBhvr>
                                      <p:tavLst>
                                        <p:tav tm="0">
                                          <p:val>
                                            <p:strVal val="#ppt_h"/>
                                          </p:val>
                                        </p:tav>
                                        <p:tav tm="100000">
                                          <p:val>
                                            <p:strVal val="#ppt_h"/>
                                          </p:val>
                                        </p:tav>
                                      </p:tavLst>
                                    </p:anim>
                                  </p:childTnLst>
                                </p:cTn>
                              </p:par>
                              <p:par>
                                <p:cTn id="39" presetID="10" presetClass="entr" presetSubtype="0" fill="hold" grpId="0" nodeType="withEffect">
                                  <p:stCondLst>
                                    <p:cond delay="1900"/>
                                  </p:stCondLst>
                                  <p:childTnLst>
                                    <p:set>
                                      <p:cBhvr>
                                        <p:cTn id="40" dur="1" fill="hold">
                                          <p:stCondLst>
                                            <p:cond delay="0"/>
                                          </p:stCondLst>
                                        </p:cTn>
                                        <p:tgtEl>
                                          <p:spTgt spid="112"/>
                                        </p:tgtEl>
                                        <p:attrNameLst>
                                          <p:attrName>style.visibility</p:attrName>
                                        </p:attrNameLst>
                                      </p:cBhvr>
                                      <p:to>
                                        <p:strVal val="visible"/>
                                      </p:to>
                                    </p:set>
                                    <p:animEffect transition="in" filter="fade">
                                      <p:cBhvr>
                                        <p:cTn id="41" dur="500"/>
                                        <p:tgtEl>
                                          <p:spTgt spid="112"/>
                                        </p:tgtEl>
                                      </p:cBhvr>
                                    </p:animEffect>
                                  </p:childTnLst>
                                </p:cTn>
                              </p:par>
                              <p:par>
                                <p:cTn id="42" presetID="23" presetClass="entr" presetSubtype="288" fill="hold" nodeType="withEffect">
                                  <p:stCondLst>
                                    <p:cond delay="2300"/>
                                  </p:stCondLst>
                                  <p:childTnLst>
                                    <p:set>
                                      <p:cBhvr>
                                        <p:cTn id="43" dur="1" fill="hold">
                                          <p:stCondLst>
                                            <p:cond delay="0"/>
                                          </p:stCondLst>
                                        </p:cTn>
                                        <p:tgtEl>
                                          <p:spTgt spid="97"/>
                                        </p:tgtEl>
                                        <p:attrNameLst>
                                          <p:attrName>style.visibility</p:attrName>
                                        </p:attrNameLst>
                                      </p:cBhvr>
                                      <p:to>
                                        <p:strVal val="visible"/>
                                      </p:to>
                                    </p:set>
                                    <p:anim calcmode="lin" valueType="num">
                                      <p:cBhvr>
                                        <p:cTn id="44" dur="500" fill="hold"/>
                                        <p:tgtEl>
                                          <p:spTgt spid="97"/>
                                        </p:tgtEl>
                                        <p:attrNameLst>
                                          <p:attrName>ppt_w</p:attrName>
                                        </p:attrNameLst>
                                      </p:cBhvr>
                                      <p:tavLst>
                                        <p:tav tm="0">
                                          <p:val>
                                            <p:strVal val="4/3*#ppt_w"/>
                                          </p:val>
                                        </p:tav>
                                        <p:tav tm="100000">
                                          <p:val>
                                            <p:strVal val="#ppt_w"/>
                                          </p:val>
                                        </p:tav>
                                      </p:tavLst>
                                    </p:anim>
                                    <p:anim calcmode="lin" valueType="num">
                                      <p:cBhvr>
                                        <p:cTn id="45" dur="500" fill="hold"/>
                                        <p:tgtEl>
                                          <p:spTgt spid="97"/>
                                        </p:tgtEl>
                                        <p:attrNameLst>
                                          <p:attrName>ppt_h</p:attrName>
                                        </p:attrNameLst>
                                      </p:cBhvr>
                                      <p:tavLst>
                                        <p:tav tm="0">
                                          <p:val>
                                            <p:strVal val="4/3*#ppt_h"/>
                                          </p:val>
                                        </p:tav>
                                        <p:tav tm="100000">
                                          <p:val>
                                            <p:strVal val="#ppt_h"/>
                                          </p:val>
                                        </p:tav>
                                      </p:tavLst>
                                    </p:anim>
                                  </p:childTnLst>
                                </p:cTn>
                              </p:par>
                              <p:par>
                                <p:cTn id="46" presetID="17" presetClass="entr" presetSubtype="8" fill="hold" grpId="0" nodeType="withEffect">
                                  <p:stCondLst>
                                    <p:cond delay="2500"/>
                                  </p:stCondLst>
                                  <p:childTnLst>
                                    <p:set>
                                      <p:cBhvr>
                                        <p:cTn id="47" dur="1" fill="hold">
                                          <p:stCondLst>
                                            <p:cond delay="0"/>
                                          </p:stCondLst>
                                        </p:cTn>
                                        <p:tgtEl>
                                          <p:spTgt spid="108"/>
                                        </p:tgtEl>
                                        <p:attrNameLst>
                                          <p:attrName>style.visibility</p:attrName>
                                        </p:attrNameLst>
                                      </p:cBhvr>
                                      <p:to>
                                        <p:strVal val="visible"/>
                                      </p:to>
                                    </p:set>
                                    <p:anim calcmode="lin" valueType="num">
                                      <p:cBhvr>
                                        <p:cTn id="48" dur="500" fill="hold"/>
                                        <p:tgtEl>
                                          <p:spTgt spid="108"/>
                                        </p:tgtEl>
                                        <p:attrNameLst>
                                          <p:attrName>ppt_x</p:attrName>
                                        </p:attrNameLst>
                                      </p:cBhvr>
                                      <p:tavLst>
                                        <p:tav tm="0">
                                          <p:val>
                                            <p:strVal val="#ppt_x-#ppt_w/2"/>
                                          </p:val>
                                        </p:tav>
                                        <p:tav tm="100000">
                                          <p:val>
                                            <p:strVal val="#ppt_x"/>
                                          </p:val>
                                        </p:tav>
                                      </p:tavLst>
                                    </p:anim>
                                    <p:anim calcmode="lin" valueType="num">
                                      <p:cBhvr>
                                        <p:cTn id="49" dur="500" fill="hold"/>
                                        <p:tgtEl>
                                          <p:spTgt spid="108"/>
                                        </p:tgtEl>
                                        <p:attrNameLst>
                                          <p:attrName>ppt_y</p:attrName>
                                        </p:attrNameLst>
                                      </p:cBhvr>
                                      <p:tavLst>
                                        <p:tav tm="0">
                                          <p:val>
                                            <p:strVal val="#ppt_y"/>
                                          </p:val>
                                        </p:tav>
                                        <p:tav tm="100000">
                                          <p:val>
                                            <p:strVal val="#ppt_y"/>
                                          </p:val>
                                        </p:tav>
                                      </p:tavLst>
                                    </p:anim>
                                    <p:anim calcmode="lin" valueType="num">
                                      <p:cBhvr>
                                        <p:cTn id="50" dur="500" fill="hold"/>
                                        <p:tgtEl>
                                          <p:spTgt spid="108"/>
                                        </p:tgtEl>
                                        <p:attrNameLst>
                                          <p:attrName>ppt_w</p:attrName>
                                        </p:attrNameLst>
                                      </p:cBhvr>
                                      <p:tavLst>
                                        <p:tav tm="0">
                                          <p:val>
                                            <p:fltVal val="0"/>
                                          </p:val>
                                        </p:tav>
                                        <p:tav tm="100000">
                                          <p:val>
                                            <p:strVal val="#ppt_w"/>
                                          </p:val>
                                        </p:tav>
                                      </p:tavLst>
                                    </p:anim>
                                    <p:anim calcmode="lin" valueType="num">
                                      <p:cBhvr>
                                        <p:cTn id="51" dur="500" fill="hold"/>
                                        <p:tgtEl>
                                          <p:spTgt spid="108"/>
                                        </p:tgtEl>
                                        <p:attrNameLst>
                                          <p:attrName>ppt_h</p:attrName>
                                        </p:attrNameLst>
                                      </p:cBhvr>
                                      <p:tavLst>
                                        <p:tav tm="0">
                                          <p:val>
                                            <p:strVal val="#ppt_h"/>
                                          </p:val>
                                        </p:tav>
                                        <p:tav tm="100000">
                                          <p:val>
                                            <p:strVal val="#ppt_h"/>
                                          </p:val>
                                        </p:tav>
                                      </p:tavLst>
                                    </p:anim>
                                  </p:childTnLst>
                                </p:cTn>
                              </p:par>
                              <p:par>
                                <p:cTn id="52" presetID="10" presetClass="entr" presetSubtype="0" fill="hold" grpId="0" nodeType="withEffect">
                                  <p:stCondLst>
                                    <p:cond delay="250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par>
                                <p:cTn id="55" presetID="23" presetClass="entr" presetSubtype="288" fill="hold" nodeType="withEffect">
                                  <p:stCondLst>
                                    <p:cond delay="2900"/>
                                  </p:stCondLst>
                                  <p:childTnLst>
                                    <p:set>
                                      <p:cBhvr>
                                        <p:cTn id="56" dur="1" fill="hold">
                                          <p:stCondLst>
                                            <p:cond delay="0"/>
                                          </p:stCondLst>
                                        </p:cTn>
                                        <p:tgtEl>
                                          <p:spTgt spid="100"/>
                                        </p:tgtEl>
                                        <p:attrNameLst>
                                          <p:attrName>style.visibility</p:attrName>
                                        </p:attrNameLst>
                                      </p:cBhvr>
                                      <p:to>
                                        <p:strVal val="visible"/>
                                      </p:to>
                                    </p:set>
                                    <p:anim calcmode="lin" valueType="num">
                                      <p:cBhvr>
                                        <p:cTn id="57" dur="500" fill="hold"/>
                                        <p:tgtEl>
                                          <p:spTgt spid="100"/>
                                        </p:tgtEl>
                                        <p:attrNameLst>
                                          <p:attrName>ppt_w</p:attrName>
                                        </p:attrNameLst>
                                      </p:cBhvr>
                                      <p:tavLst>
                                        <p:tav tm="0">
                                          <p:val>
                                            <p:strVal val="4/3*#ppt_w"/>
                                          </p:val>
                                        </p:tav>
                                        <p:tav tm="100000">
                                          <p:val>
                                            <p:strVal val="#ppt_w"/>
                                          </p:val>
                                        </p:tav>
                                      </p:tavLst>
                                    </p:anim>
                                    <p:anim calcmode="lin" valueType="num">
                                      <p:cBhvr>
                                        <p:cTn id="58" dur="500" fill="hold"/>
                                        <p:tgtEl>
                                          <p:spTgt spid="100"/>
                                        </p:tgtEl>
                                        <p:attrNameLst>
                                          <p:attrName>ppt_h</p:attrName>
                                        </p:attrNameLst>
                                      </p:cBhvr>
                                      <p:tavLst>
                                        <p:tav tm="0">
                                          <p:val>
                                            <p:strVal val="4/3*#ppt_h"/>
                                          </p:val>
                                        </p:tav>
                                        <p:tav tm="100000">
                                          <p:val>
                                            <p:strVal val="#ppt_h"/>
                                          </p:val>
                                        </p:tav>
                                      </p:tavLst>
                                    </p:anim>
                                  </p:childTnLst>
                                </p:cTn>
                              </p:par>
                              <p:par>
                                <p:cTn id="59" presetID="17" presetClass="entr" presetSubtype="8" fill="hold" grpId="0" nodeType="withEffect">
                                  <p:stCondLst>
                                    <p:cond delay="3100"/>
                                  </p:stCondLst>
                                  <p:childTnLst>
                                    <p:set>
                                      <p:cBhvr>
                                        <p:cTn id="60" dur="1" fill="hold">
                                          <p:stCondLst>
                                            <p:cond delay="0"/>
                                          </p:stCondLst>
                                        </p:cTn>
                                        <p:tgtEl>
                                          <p:spTgt spid="109"/>
                                        </p:tgtEl>
                                        <p:attrNameLst>
                                          <p:attrName>style.visibility</p:attrName>
                                        </p:attrNameLst>
                                      </p:cBhvr>
                                      <p:to>
                                        <p:strVal val="visible"/>
                                      </p:to>
                                    </p:set>
                                    <p:anim calcmode="lin" valueType="num">
                                      <p:cBhvr>
                                        <p:cTn id="61" dur="500" fill="hold"/>
                                        <p:tgtEl>
                                          <p:spTgt spid="109"/>
                                        </p:tgtEl>
                                        <p:attrNameLst>
                                          <p:attrName>ppt_x</p:attrName>
                                        </p:attrNameLst>
                                      </p:cBhvr>
                                      <p:tavLst>
                                        <p:tav tm="0">
                                          <p:val>
                                            <p:strVal val="#ppt_x-#ppt_w/2"/>
                                          </p:val>
                                        </p:tav>
                                        <p:tav tm="100000">
                                          <p:val>
                                            <p:strVal val="#ppt_x"/>
                                          </p:val>
                                        </p:tav>
                                      </p:tavLst>
                                    </p:anim>
                                    <p:anim calcmode="lin" valueType="num">
                                      <p:cBhvr>
                                        <p:cTn id="62" dur="500" fill="hold"/>
                                        <p:tgtEl>
                                          <p:spTgt spid="109"/>
                                        </p:tgtEl>
                                        <p:attrNameLst>
                                          <p:attrName>ppt_y</p:attrName>
                                        </p:attrNameLst>
                                      </p:cBhvr>
                                      <p:tavLst>
                                        <p:tav tm="0">
                                          <p:val>
                                            <p:strVal val="#ppt_y"/>
                                          </p:val>
                                        </p:tav>
                                        <p:tav tm="100000">
                                          <p:val>
                                            <p:strVal val="#ppt_y"/>
                                          </p:val>
                                        </p:tav>
                                      </p:tavLst>
                                    </p:anim>
                                    <p:anim calcmode="lin" valueType="num">
                                      <p:cBhvr>
                                        <p:cTn id="63" dur="500" fill="hold"/>
                                        <p:tgtEl>
                                          <p:spTgt spid="109"/>
                                        </p:tgtEl>
                                        <p:attrNameLst>
                                          <p:attrName>ppt_w</p:attrName>
                                        </p:attrNameLst>
                                      </p:cBhvr>
                                      <p:tavLst>
                                        <p:tav tm="0">
                                          <p:val>
                                            <p:fltVal val="0"/>
                                          </p:val>
                                        </p:tav>
                                        <p:tav tm="100000">
                                          <p:val>
                                            <p:strVal val="#ppt_w"/>
                                          </p:val>
                                        </p:tav>
                                      </p:tavLst>
                                    </p:anim>
                                    <p:anim calcmode="lin" valueType="num">
                                      <p:cBhvr>
                                        <p:cTn id="64" dur="500" fill="hold"/>
                                        <p:tgtEl>
                                          <p:spTgt spid="109"/>
                                        </p:tgtEl>
                                        <p:attrNameLst>
                                          <p:attrName>ppt_h</p:attrName>
                                        </p:attrNameLst>
                                      </p:cBhvr>
                                      <p:tavLst>
                                        <p:tav tm="0">
                                          <p:val>
                                            <p:strVal val="#ppt_h"/>
                                          </p:val>
                                        </p:tav>
                                        <p:tav tm="100000">
                                          <p:val>
                                            <p:strVal val="#ppt_h"/>
                                          </p:val>
                                        </p:tav>
                                      </p:tavLst>
                                    </p:anim>
                                  </p:childTnLst>
                                </p:cTn>
                              </p:par>
                              <p:par>
                                <p:cTn id="65" presetID="10" presetClass="entr" presetSubtype="0" fill="hold" grpId="0" nodeType="withEffect">
                                  <p:stCondLst>
                                    <p:cond delay="31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23" presetClass="entr" presetSubtype="288" fill="hold" nodeType="withEffect">
                                  <p:stCondLst>
                                    <p:cond delay="3500"/>
                                  </p:stCondLst>
                                  <p:childTnLst>
                                    <p:set>
                                      <p:cBhvr>
                                        <p:cTn id="69" dur="1" fill="hold">
                                          <p:stCondLst>
                                            <p:cond delay="0"/>
                                          </p:stCondLst>
                                        </p:cTn>
                                        <p:tgtEl>
                                          <p:spTgt spid="103"/>
                                        </p:tgtEl>
                                        <p:attrNameLst>
                                          <p:attrName>style.visibility</p:attrName>
                                        </p:attrNameLst>
                                      </p:cBhvr>
                                      <p:to>
                                        <p:strVal val="visible"/>
                                      </p:to>
                                    </p:set>
                                    <p:anim calcmode="lin" valueType="num">
                                      <p:cBhvr>
                                        <p:cTn id="70" dur="500" fill="hold"/>
                                        <p:tgtEl>
                                          <p:spTgt spid="103"/>
                                        </p:tgtEl>
                                        <p:attrNameLst>
                                          <p:attrName>ppt_w</p:attrName>
                                        </p:attrNameLst>
                                      </p:cBhvr>
                                      <p:tavLst>
                                        <p:tav tm="0">
                                          <p:val>
                                            <p:strVal val="4/3*#ppt_w"/>
                                          </p:val>
                                        </p:tav>
                                        <p:tav tm="100000">
                                          <p:val>
                                            <p:strVal val="#ppt_w"/>
                                          </p:val>
                                        </p:tav>
                                      </p:tavLst>
                                    </p:anim>
                                    <p:anim calcmode="lin" valueType="num">
                                      <p:cBhvr>
                                        <p:cTn id="71" dur="500" fill="hold"/>
                                        <p:tgtEl>
                                          <p:spTgt spid="103"/>
                                        </p:tgtEl>
                                        <p:attrNameLst>
                                          <p:attrName>ppt_h</p:attrName>
                                        </p:attrNameLst>
                                      </p:cBhvr>
                                      <p:tavLst>
                                        <p:tav tm="0">
                                          <p:val>
                                            <p:strVal val="4/3*#ppt_h"/>
                                          </p:val>
                                        </p:tav>
                                        <p:tav tm="100000">
                                          <p:val>
                                            <p:strVal val="#ppt_h"/>
                                          </p:val>
                                        </p:tav>
                                      </p:tavLst>
                                    </p:anim>
                                  </p:childTnLst>
                                </p:cTn>
                              </p:par>
                              <p:par>
                                <p:cTn id="72" presetID="17" presetClass="entr" presetSubtype="8" fill="hold" grpId="0" nodeType="withEffect">
                                  <p:stCondLst>
                                    <p:cond delay="3700"/>
                                  </p:stCondLst>
                                  <p:childTnLst>
                                    <p:set>
                                      <p:cBhvr>
                                        <p:cTn id="73" dur="1" fill="hold">
                                          <p:stCondLst>
                                            <p:cond delay="0"/>
                                          </p:stCondLst>
                                        </p:cTn>
                                        <p:tgtEl>
                                          <p:spTgt spid="110"/>
                                        </p:tgtEl>
                                        <p:attrNameLst>
                                          <p:attrName>style.visibility</p:attrName>
                                        </p:attrNameLst>
                                      </p:cBhvr>
                                      <p:to>
                                        <p:strVal val="visible"/>
                                      </p:to>
                                    </p:set>
                                    <p:anim calcmode="lin" valueType="num">
                                      <p:cBhvr>
                                        <p:cTn id="74" dur="500" fill="hold"/>
                                        <p:tgtEl>
                                          <p:spTgt spid="110"/>
                                        </p:tgtEl>
                                        <p:attrNameLst>
                                          <p:attrName>ppt_x</p:attrName>
                                        </p:attrNameLst>
                                      </p:cBhvr>
                                      <p:tavLst>
                                        <p:tav tm="0">
                                          <p:val>
                                            <p:strVal val="#ppt_x-#ppt_w/2"/>
                                          </p:val>
                                        </p:tav>
                                        <p:tav tm="100000">
                                          <p:val>
                                            <p:strVal val="#ppt_x"/>
                                          </p:val>
                                        </p:tav>
                                      </p:tavLst>
                                    </p:anim>
                                    <p:anim calcmode="lin" valueType="num">
                                      <p:cBhvr>
                                        <p:cTn id="75" dur="500" fill="hold"/>
                                        <p:tgtEl>
                                          <p:spTgt spid="110"/>
                                        </p:tgtEl>
                                        <p:attrNameLst>
                                          <p:attrName>ppt_y</p:attrName>
                                        </p:attrNameLst>
                                      </p:cBhvr>
                                      <p:tavLst>
                                        <p:tav tm="0">
                                          <p:val>
                                            <p:strVal val="#ppt_y"/>
                                          </p:val>
                                        </p:tav>
                                        <p:tav tm="100000">
                                          <p:val>
                                            <p:strVal val="#ppt_y"/>
                                          </p:val>
                                        </p:tav>
                                      </p:tavLst>
                                    </p:anim>
                                    <p:anim calcmode="lin" valueType="num">
                                      <p:cBhvr>
                                        <p:cTn id="76" dur="500" fill="hold"/>
                                        <p:tgtEl>
                                          <p:spTgt spid="110"/>
                                        </p:tgtEl>
                                        <p:attrNameLst>
                                          <p:attrName>ppt_w</p:attrName>
                                        </p:attrNameLst>
                                      </p:cBhvr>
                                      <p:tavLst>
                                        <p:tav tm="0">
                                          <p:val>
                                            <p:fltVal val="0"/>
                                          </p:val>
                                        </p:tav>
                                        <p:tav tm="100000">
                                          <p:val>
                                            <p:strVal val="#ppt_w"/>
                                          </p:val>
                                        </p:tav>
                                      </p:tavLst>
                                    </p:anim>
                                    <p:anim calcmode="lin" valueType="num">
                                      <p:cBhvr>
                                        <p:cTn id="77" dur="500" fill="hold"/>
                                        <p:tgtEl>
                                          <p:spTgt spid="110"/>
                                        </p:tgtEl>
                                        <p:attrNameLst>
                                          <p:attrName>ppt_h</p:attrName>
                                        </p:attrNameLst>
                                      </p:cBhvr>
                                      <p:tavLst>
                                        <p:tav tm="0">
                                          <p:val>
                                            <p:strVal val="#ppt_h"/>
                                          </p:val>
                                        </p:tav>
                                        <p:tav tm="100000">
                                          <p:val>
                                            <p:strVal val="#ppt_h"/>
                                          </p:val>
                                        </p:tav>
                                      </p:tavLst>
                                    </p:anim>
                                  </p:childTnLst>
                                </p:cTn>
                              </p:par>
                              <p:par>
                                <p:cTn id="78" presetID="10" presetClass="entr" presetSubtype="0" fill="hold" grpId="0" nodeType="withEffect">
                                  <p:stCondLst>
                                    <p:cond delay="370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6" grpId="0"/>
      <p:bldP spid="107" grpId="0"/>
      <p:bldP spid="108" grpId="0"/>
      <p:bldP spid="109" grpId="0"/>
      <p:bldP spid="110" grpId="0"/>
      <p:bldP spid="111" grpId="0"/>
      <p:bldP spid="112" grpId="0"/>
      <p:bldP spid="113" grpId="0"/>
      <p:bldP spid="114" grpId="0"/>
      <p:bldP spid="1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smtClean="0">
                <a:solidFill>
                  <a:schemeClr val="accent1">
                    <a:alpha val="5000"/>
                  </a:schemeClr>
                </a:solidFill>
                <a:latin typeface="Impact" panose="020B0806030902050204" pitchFamily="34" charset="0"/>
              </a:rPr>
              <a:t>01</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3294743" y="1347953"/>
            <a:ext cx="5602513" cy="829945"/>
          </a:xfrm>
          <a:prstGeom prst="rect">
            <a:avLst/>
          </a:prstGeom>
          <a:noFill/>
        </p:spPr>
        <p:txBody>
          <a:bodyPr wrap="square" rtlCol="0">
            <a:spAutoFit/>
          </a:bodyPr>
          <a:lstStyle/>
          <a:p>
            <a:pPr algn="ctr"/>
            <a:r>
              <a:rPr lang="zh-CN" altLang="en-US" sz="4800" b="1" spc="300" dirty="0">
                <a:solidFill>
                  <a:schemeClr val="accent1"/>
                </a:solidFill>
              </a:rPr>
              <a:t>项目背景概述</a:t>
            </a:r>
            <a:endParaRPr lang="zh-CN" altLang="en-US" sz="4800" b="1" spc="300" dirty="0">
              <a:solidFill>
                <a:schemeClr val="accent1"/>
              </a:solidFill>
            </a:endParaRPr>
          </a:p>
        </p:txBody>
      </p:sp>
      <p:sp>
        <p:nvSpPr>
          <p:cNvPr id="5" name="矩形 4"/>
          <p:cNvSpPr/>
          <p:nvPr/>
        </p:nvSpPr>
        <p:spPr>
          <a:xfrm>
            <a:off x="3797300" y="2169202"/>
            <a:ext cx="4597400" cy="338554"/>
          </a:xfrm>
          <a:prstGeom prst="rect">
            <a:avLst/>
          </a:prstGeom>
        </p:spPr>
        <p:txBody>
          <a:bodyPr wrap="square">
            <a:spAutoFit/>
          </a:bodyPr>
          <a:lstStyle/>
          <a:p>
            <a:pPr algn="ctr"/>
            <a:r>
              <a:rPr lang="en-US" altLang="zh-CN" sz="1600" dirty="0">
                <a:solidFill>
                  <a:schemeClr val="tx1">
                    <a:lumMod val="65000"/>
                    <a:lumOff val="35000"/>
                  </a:schemeClr>
                </a:solidFill>
              </a:rPr>
              <a:t>BACKGROUND AND ISSUES</a:t>
            </a:r>
            <a:endParaRPr lang="en-US" altLang="zh-CN" sz="1600" dirty="0">
              <a:solidFill>
                <a:schemeClr val="tx1">
                  <a:lumMod val="65000"/>
                  <a:lumOff val="35000"/>
                </a:schemeClr>
              </a:solidFill>
            </a:endParaRPr>
          </a:p>
        </p:txBody>
      </p:sp>
      <p:grpSp>
        <p:nvGrpSpPr>
          <p:cNvPr id="6" name="组合 5"/>
          <p:cNvGrpSpPr/>
          <p:nvPr/>
        </p:nvGrpSpPr>
        <p:grpSpPr>
          <a:xfrm>
            <a:off x="5162550" y="2667701"/>
            <a:ext cx="186690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smtClean="0">
                  <a:solidFill>
                    <a:schemeClr val="tx1">
                      <a:lumMod val="75000"/>
                      <a:lumOff val="25000"/>
                    </a:schemeClr>
                  </a:solidFill>
                </a:rPr>
                <a:t>背景</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162550" y="3187948"/>
            <a:ext cx="186690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现状</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2" presetClass="entr" presetSubtype="1" fill="hold" nodeType="withEffect">
                                  <p:stCondLst>
                                    <p:cond delay="8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par>
                                <p:cTn id="25" presetID="12" presetClass="entr" presetSubtype="1" fill="hold" nodeType="withEffect">
                                  <p:stCondLst>
                                    <p:cond delay="11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45" y="219693"/>
            <a:ext cx="1794867" cy="521970"/>
          </a:xfrm>
          <a:prstGeom prst="rect">
            <a:avLst/>
          </a:prstGeom>
          <a:noFill/>
        </p:spPr>
        <p:txBody>
          <a:bodyPr wrap="square" rtlCol="0">
            <a:spAutoFit/>
          </a:bodyPr>
          <a:lstStyle/>
          <a:p>
            <a:r>
              <a:rPr lang="zh-CN" altLang="en-US" sz="2800" b="1" spc="300" dirty="0" smtClean="0">
                <a:solidFill>
                  <a:schemeClr val="tx1">
                    <a:lumMod val="75000"/>
                    <a:lumOff val="25000"/>
                  </a:schemeClr>
                </a:solidFill>
              </a:rPr>
              <a:t>背景</a:t>
            </a:r>
            <a:endParaRPr lang="zh-CN" altLang="en-US" sz="2800" b="1" spc="300" dirty="0">
              <a:solidFill>
                <a:schemeClr val="tx1">
                  <a:lumMod val="75000"/>
                  <a:lumOff val="25000"/>
                </a:schemeClr>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311150" y="1446530"/>
            <a:ext cx="7129780" cy="213741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有组织世界卫生组织公布的资料显示，世界每年约130万人死于交通事故。中国交通事故死亡人数占世界首位，中国交通事故死亡人数占全世界的16%左右。 其中，每5分钟就有一人丧身车轮，每1分钟都会有一人因为交通事故而伤残。每年因交通事故所造成的经济损失达数百亿元。英国卫报报导，世界平均每半分钟就发生一起交通事故。</a:t>
            </a:r>
            <a:endParaRPr lang="zh-CN" altLang="en-US" sz="1400" dirty="0">
              <a:solidFill>
                <a:prstClr val="black">
                  <a:lumMod val="75000"/>
                  <a:lumOff val="25000"/>
                </a:prstClr>
              </a:solidFill>
              <a:latin typeface="Arial" panose="020B0604020202020204" pitchFamily="34" charset="0"/>
            </a:endParaRPr>
          </a:p>
          <a:p>
            <a:pPr lvl="0" algn="just">
              <a:lnSpc>
                <a:spcPct val="150000"/>
              </a:lnSpc>
            </a:pPr>
            <a:r>
              <a:rPr lang="zh-CN" altLang="en-US" sz="1400" dirty="0">
                <a:solidFill>
                  <a:prstClr val="black">
                    <a:lumMod val="75000"/>
                    <a:lumOff val="25000"/>
                  </a:prstClr>
                </a:solidFill>
                <a:latin typeface="Arial" panose="020B0604020202020204" pitchFamily="34" charset="0"/>
              </a:rPr>
              <a:t>      “疲劳驾驶是造成重大交通事故的一大原因。有关部门统计显示，开车打瞌睡占交通事故原因的25％，占交通事故死亡率的83％。</a:t>
            </a:r>
            <a:endParaRPr lang="zh-CN" altLang="en-US" sz="1400" dirty="0">
              <a:solidFill>
                <a:prstClr val="black">
                  <a:lumMod val="75000"/>
                  <a:lumOff val="25000"/>
                </a:prstClr>
              </a:solidFill>
              <a:latin typeface="Arial" panose="020B0604020202020204" pitchFamily="34" charset="0"/>
            </a:endParaRPr>
          </a:p>
        </p:txBody>
      </p:sp>
      <p:sp>
        <p:nvSpPr>
          <p:cNvPr id="31" name="TextBox 31"/>
          <p:cNvSpPr>
            <a:spLocks noChangeArrowheads="1"/>
          </p:cNvSpPr>
          <p:nvPr/>
        </p:nvSpPr>
        <p:spPr bwMode="auto">
          <a:xfrm>
            <a:off x="9668606" y="4588817"/>
            <a:ext cx="11897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spc="300" dirty="0" smtClean="0">
                <a:solidFill>
                  <a:schemeClr val="bg1"/>
                </a:solidFill>
                <a:latin typeface="+mj-lt"/>
                <a:ea typeface="微软雅黑" panose="020B0503020204020204" pitchFamily="34" charset="-122"/>
              </a:rPr>
              <a:t>地区</a:t>
            </a:r>
            <a:endParaRPr lang="en-US" altLang="zh-CN" sz="2400" b="1" spc="300" dirty="0" smtClean="0">
              <a:solidFill>
                <a:schemeClr val="bg1"/>
              </a:solidFill>
              <a:latin typeface="+mj-lt"/>
              <a:ea typeface="微软雅黑" panose="020B0503020204020204" pitchFamily="34" charset="-122"/>
            </a:endParaRPr>
          </a:p>
          <a:p>
            <a:pPr algn="ctr"/>
            <a:r>
              <a:rPr lang="zh-CN" altLang="en-US" sz="2400" b="1" spc="300" dirty="0" smtClean="0">
                <a:solidFill>
                  <a:schemeClr val="bg1"/>
                </a:solidFill>
                <a:latin typeface="+mj-lt"/>
                <a:ea typeface="微软雅黑" panose="020B0503020204020204" pitchFamily="34" charset="-122"/>
              </a:rPr>
              <a:t>现状</a:t>
            </a:r>
            <a:endParaRPr lang="zh-CN" altLang="en-US" sz="2400" b="1" spc="300" dirty="0">
              <a:solidFill>
                <a:schemeClr val="bg1"/>
              </a:solidFill>
              <a:latin typeface="+mj-lt"/>
              <a:ea typeface="微软雅黑" panose="020B0503020204020204"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pic>
        <p:nvPicPr>
          <p:cNvPr id="6148" name="Picture 1"/>
          <p:cNvPicPr>
            <a:picLocks noChangeAspect="1"/>
          </p:cNvPicPr>
          <p:nvPr/>
        </p:nvPicPr>
        <p:blipFill>
          <a:blip r:embed="rId3"/>
          <a:stretch>
            <a:fillRect/>
          </a:stretch>
        </p:blipFill>
        <p:spPr>
          <a:xfrm>
            <a:off x="8330565" y="1109980"/>
            <a:ext cx="3123565" cy="2564130"/>
          </a:xfrm>
          <a:prstGeom prst="rect">
            <a:avLst/>
          </a:prstGeom>
          <a:noFill/>
          <a:ln w="9525">
            <a:noFill/>
          </a:ln>
        </p:spPr>
      </p:pic>
      <p:sp>
        <p:nvSpPr>
          <p:cNvPr id="2" name="圆角矩形 1"/>
          <p:cNvSpPr/>
          <p:nvPr/>
        </p:nvSpPr>
        <p:spPr>
          <a:xfrm>
            <a:off x="412115" y="4338320"/>
            <a:ext cx="6064250" cy="191960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just">
              <a:lnSpc>
                <a:spcPct val="150000"/>
              </a:lnSpc>
            </a:pPr>
            <a:r>
              <a:rPr lang="zh-CN" altLang="en-US" sz="1400" dirty="0">
                <a:solidFill>
                  <a:prstClr val="black">
                    <a:lumMod val="75000"/>
                    <a:lumOff val="25000"/>
                  </a:prstClr>
                </a:solidFill>
                <a:latin typeface="Arial" panose="020B0604020202020204" pitchFamily="34" charset="0"/>
              </a:rPr>
              <a:t>驾驶人在长时间连续行车后所产生的生理、心理功能以及驾驶操作效能下降的现象称为疲劳驾驶。 驾驶人疲劳时，会出现视线模糊、腰酸背疼、动作呆板、手脚发胀或有精力不集中、反应迟钝、思考不周全、精神涣散、焦虑、急躁等现象。</a:t>
            </a:r>
            <a:endParaRPr lang="zh-CN" altLang="en-US" sz="1400" dirty="0">
              <a:solidFill>
                <a:prstClr val="black">
                  <a:lumMod val="75000"/>
                  <a:lumOff val="25000"/>
                </a:prstClr>
              </a:solidFill>
              <a:latin typeface="Arial" panose="020B0604020202020204" pitchFamily="34" charset="0"/>
            </a:endParaRPr>
          </a:p>
        </p:txBody>
      </p:sp>
      <p:pic>
        <p:nvPicPr>
          <p:cNvPr id="6146" name="Picture 4" descr="疲劳驾驶-体神-提神-开车提神"/>
          <p:cNvPicPr>
            <a:picLocks noChangeAspect="1"/>
          </p:cNvPicPr>
          <p:nvPr/>
        </p:nvPicPr>
        <p:blipFill>
          <a:blip r:embed="rId4"/>
          <a:stretch>
            <a:fillRect/>
          </a:stretch>
        </p:blipFill>
        <p:spPr>
          <a:xfrm>
            <a:off x="7215188" y="4253548"/>
            <a:ext cx="4238625" cy="1871662"/>
          </a:xfrm>
          <a:prstGeom prst="rect">
            <a:avLst/>
          </a:prstGeom>
          <a:solidFill>
            <a:srgbClr val="FF0000"/>
          </a:solidFill>
          <a:ln w="38100" cap="flat" cmpd="sng">
            <a:solidFill>
              <a:srgbClr val="FF0000"/>
            </a:solidFill>
            <a:prstDash val="solid"/>
            <a:miter/>
            <a:headEnd type="none" w="med" len="med"/>
            <a:tailEnd type="none" w="med" len="me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grpId="0" nodeType="withEffect">
                                  <p:stCondLst>
                                    <p:cond delay="18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53" presetClass="entr" presetSubtype="16" fill="hold" grpId="0" nodeType="withEffect">
                                  <p:stCondLst>
                                    <p:cond delay="2500"/>
                                  </p:stCondLst>
                                  <p:iterate type="lt">
                                    <p:tmPct val="10000"/>
                                  </p:iterate>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22" presetClass="entr" presetSubtype="8" fill="hold" grpId="0" nodeType="withEffect">
                                  <p:stCondLst>
                                    <p:cond delay="180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bldLvl="0" animBg="1"/>
      <p:bldP spid="31" grpId="0"/>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现状</a:t>
            </a:r>
            <a:endParaRPr lang="zh-CN" altLang="en-US" sz="2800" b="1" spc="300" dirty="0">
              <a:solidFill>
                <a:schemeClr val="tx1">
                  <a:lumMod val="75000"/>
                  <a:lumOff val="25000"/>
                </a:schemeClr>
              </a:solidFill>
            </a:endParaRPr>
          </a:p>
        </p:txBody>
      </p:sp>
      <p:sp>
        <p:nvSpPr>
          <p:cNvPr id="20" name="矩形 19"/>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2" name="椭圆 34"/>
          <p:cNvSpPr/>
          <p:nvPr/>
        </p:nvSpPr>
        <p:spPr>
          <a:xfrm rot="5400000" flipV="1">
            <a:off x="8898321" y="1361879"/>
            <a:ext cx="1582891" cy="200815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8" name="圆角矩形 27"/>
          <p:cNvSpPr/>
          <p:nvPr/>
        </p:nvSpPr>
        <p:spPr>
          <a:xfrm>
            <a:off x="1010285" y="1062355"/>
            <a:ext cx="7129780" cy="295783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sz="1400" dirty="0">
                <a:solidFill>
                  <a:prstClr val="black">
                    <a:lumMod val="75000"/>
                    <a:lumOff val="25000"/>
                  </a:prstClr>
                </a:solidFill>
                <a:latin typeface="Arial" panose="020B0604020202020204" pitchFamily="34" charset="0"/>
              </a:rPr>
              <a:t>1.</a:t>
            </a:r>
            <a:r>
              <a:rPr lang="zh-CN" altLang="en-US" sz="1400" dirty="0">
                <a:solidFill>
                  <a:prstClr val="black">
                    <a:lumMod val="75000"/>
                    <a:lumOff val="25000"/>
                  </a:prstClr>
                </a:solidFill>
                <a:latin typeface="Arial" panose="020B0604020202020204" pitchFamily="34" charset="0"/>
              </a:rPr>
              <a:t>欧盟的AWAKE项目对人眼生理反应信息、方向盘操作转角信息、方向盘转向力信息以及车道线信息进行了检测和记录，利用信息融合技术实现驾驶人疲劳分级评价，采用声音、光照闪烁以及安全带振动 等方式对疲劳实现预警。</a:t>
            </a:r>
            <a:endParaRPr lang="zh-CN" altLang="en-US"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2.美国Attention Technologies 公司推出的 一款基于驾驶人生理反应特征的驾驶人疲劳监测预警产品。该产品通过红外摄像头采集驾驶人眼部信息，采用PERCLOS作为疲劳报警指标，可直接安装在仪表盘上，报警的敏感度和报警音量均可调节。</a:t>
            </a:r>
            <a:endParaRPr lang="en-US" altLang="zh-CN" sz="1400" dirty="0">
              <a:solidFill>
                <a:prstClr val="black">
                  <a:lumMod val="75000"/>
                  <a:lumOff val="25000"/>
                </a:prstClr>
              </a:solidFill>
              <a:latin typeface="Arial" panose="020B0604020202020204" pitchFamily="34" charset="0"/>
            </a:endParaRPr>
          </a:p>
          <a:p>
            <a:pPr lvl="0" algn="just">
              <a:lnSpc>
                <a:spcPct val="150000"/>
              </a:lnSpc>
            </a:pPr>
            <a:r>
              <a:rPr lang="en-US" altLang="zh-CN" sz="1400" dirty="0">
                <a:solidFill>
                  <a:prstClr val="black">
                    <a:lumMod val="75000"/>
                    <a:lumOff val="25000"/>
                  </a:prstClr>
                </a:solidFill>
                <a:latin typeface="Arial" panose="020B0604020202020204" pitchFamily="34" charset="0"/>
              </a:rPr>
              <a:t>3.国外开发人员推出了一款名叫DriveSafe的谷歌眼镜专用程序，它可以通过设备上的传感器检测到驾车者在驾车过程中出现的分心或打瞌睡的现象，之后它就会向佩戴者发出警报声音或在眼镜的屏幕上显示一些动画提示。</a:t>
            </a:r>
            <a:endParaRPr lang="en-US" altLang="zh-CN" sz="1400" dirty="0">
              <a:solidFill>
                <a:prstClr val="black">
                  <a:lumMod val="75000"/>
                  <a:lumOff val="25000"/>
                </a:prstClr>
              </a:solidFill>
              <a:latin typeface="Arial" panose="020B0604020202020204" pitchFamily="34" charset="0"/>
            </a:endParaRPr>
          </a:p>
        </p:txBody>
      </p:sp>
      <p:sp>
        <p:nvSpPr>
          <p:cNvPr id="31" name="TextBox 31"/>
          <p:cNvSpPr>
            <a:spLocks noChangeArrowheads="1"/>
          </p:cNvSpPr>
          <p:nvPr/>
        </p:nvSpPr>
        <p:spPr bwMode="auto">
          <a:xfrm>
            <a:off x="9323166" y="1997382"/>
            <a:ext cx="118977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spc="300" dirty="0" smtClean="0">
                <a:solidFill>
                  <a:schemeClr val="bg1"/>
                </a:solidFill>
                <a:latin typeface="+mj-lt"/>
                <a:ea typeface="微软雅黑" panose="020B0503020204020204" pitchFamily="34" charset="-122"/>
              </a:rPr>
              <a:t>国外</a:t>
            </a:r>
            <a:endParaRPr lang="en-US" altLang="zh-CN" sz="2400" b="1" spc="300" dirty="0" smtClean="0">
              <a:solidFill>
                <a:schemeClr val="bg1"/>
              </a:solidFill>
              <a:latin typeface="+mj-lt"/>
              <a:ea typeface="微软雅黑" panose="020B0503020204020204" pitchFamily="34" charset="-122"/>
            </a:endParaRPr>
          </a:p>
          <a:p>
            <a:pPr algn="ctr"/>
            <a:r>
              <a:rPr lang="zh-CN" altLang="en-US" sz="2400" b="1" spc="300" dirty="0" smtClean="0">
                <a:solidFill>
                  <a:schemeClr val="bg1"/>
                </a:solidFill>
                <a:latin typeface="+mj-lt"/>
                <a:ea typeface="微软雅黑" panose="020B0503020204020204" pitchFamily="34" charset="-122"/>
              </a:rPr>
              <a:t>现状</a:t>
            </a:r>
            <a:endParaRPr lang="zh-CN" altLang="en-US" sz="2400" b="1" spc="300" dirty="0">
              <a:solidFill>
                <a:schemeClr val="bg1"/>
              </a:solidFill>
              <a:latin typeface="+mj-lt"/>
              <a:ea typeface="微软雅黑" panose="020B0503020204020204"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pic>
        <p:nvPicPr>
          <p:cNvPr id="18436" name="Picture 2"/>
          <p:cNvPicPr>
            <a:picLocks noChangeAspect="1"/>
          </p:cNvPicPr>
          <p:nvPr/>
        </p:nvPicPr>
        <p:blipFill>
          <a:blip r:embed="rId3"/>
          <a:srcRect t="11212" r="3693"/>
          <a:stretch>
            <a:fillRect/>
          </a:stretch>
        </p:blipFill>
        <p:spPr>
          <a:xfrm>
            <a:off x="819150" y="4302760"/>
            <a:ext cx="7512050" cy="1995488"/>
          </a:xfrm>
          <a:prstGeom prst="rect">
            <a:avLst/>
          </a:prstGeom>
          <a:noFill/>
          <a:ln w="9525">
            <a:noFill/>
          </a:ln>
        </p:spPr>
      </p:pic>
      <p:pic>
        <p:nvPicPr>
          <p:cNvPr id="20484" name="Picture 3"/>
          <p:cNvPicPr>
            <a:picLocks noChangeAspect="1"/>
          </p:cNvPicPr>
          <p:nvPr/>
        </p:nvPicPr>
        <p:blipFill>
          <a:blip r:embed="rId4"/>
          <a:stretch>
            <a:fillRect/>
          </a:stretch>
        </p:blipFill>
        <p:spPr>
          <a:xfrm>
            <a:off x="9105265" y="4384040"/>
            <a:ext cx="2507615" cy="183324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0" presetClass="entr" presetSubtype="0" fill="hold" nodeType="withEffect">
                                  <p:stCondLst>
                                    <p:cond delay="9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2" presetClass="entr" presetSubtype="2" fill="hold" grpId="0" nodeType="withEffect">
                                  <p:stCondLst>
                                    <p:cond delay="22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2500"/>
                                  </p:stCondLst>
                                  <p:iterate type="lt">
                                    <p:tmPct val="10000"/>
                                  </p:iterate>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par>
                                <p:cTn id="26" presetID="22" presetClass="entr" presetSubtype="2" fill="hold" grpId="0" nodeType="withEffect">
                                  <p:stCondLst>
                                    <p:cond delay="2800"/>
                                  </p:stCondLst>
                                  <p:childTnLst>
                                    <p:set>
                                      <p:cBhvr>
                                        <p:cTn id="27" dur="1" fill="hold">
                                          <p:stCondLst>
                                            <p:cond delay="0"/>
                                          </p:stCondLst>
                                        </p:cTn>
                                        <p:tgtEl>
                                          <p:spTgt spid="28"/>
                                        </p:tgtEl>
                                        <p:attrNameLst>
                                          <p:attrName>style.visibility</p:attrName>
                                        </p:attrNameLst>
                                      </p:cBhvr>
                                      <p:to>
                                        <p:strVal val="visible"/>
                                      </p:to>
                                    </p:set>
                                    <p:animEffect transition="in" filter="wipe(right)">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2" grpId="0" bldLvl="0" animBg="1"/>
      <p:bldP spid="28" grpId="0" bldLvl="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现状</a:t>
            </a:r>
            <a:endParaRPr lang="zh-CN" altLang="en-US" sz="2800" b="1" spc="300" dirty="0">
              <a:solidFill>
                <a:schemeClr val="tx1">
                  <a:lumMod val="75000"/>
                  <a:lumOff val="25000"/>
                </a:schemeClr>
              </a:solidFill>
            </a:endParaRPr>
          </a:p>
        </p:txBody>
      </p:sp>
      <p:sp>
        <p:nvSpPr>
          <p:cNvPr id="20" name="矩形 19"/>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5" name="等腰三角形 42"/>
          <p:cNvSpPr/>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8" name="圆角矩形 17"/>
          <p:cNvSpPr/>
          <p:nvPr/>
        </p:nvSpPr>
        <p:spPr>
          <a:xfrm>
            <a:off x="3833890" y="1917629"/>
            <a:ext cx="7129905" cy="161374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gogo850是国内唯一已经商业化的疲劳驾驶预警系统。主要检测驾驶员的眼睛开合情况，基于红外图像的处理使得产品在阳光下和黑暗里都能进行识别，系统还能对带各类眼镜的驾驶员进行识别。</a:t>
            </a:r>
            <a:endParaRPr lang="zh-CN" altLang="en-US" sz="1400" dirty="0">
              <a:solidFill>
                <a:prstClr val="black">
                  <a:lumMod val="75000"/>
                  <a:lumOff val="25000"/>
                </a:prstClr>
              </a:solidFill>
              <a:latin typeface="Arial" panose="020B0604020202020204" pitchFamily="34" charset="0"/>
            </a:endParaRPr>
          </a:p>
        </p:txBody>
      </p:sp>
      <p:sp>
        <p:nvSpPr>
          <p:cNvPr id="30" name="TextBox 24"/>
          <p:cNvSpPr>
            <a:spLocks noChangeArrowheads="1"/>
          </p:cNvSpPr>
          <p:nvPr/>
        </p:nvSpPr>
        <p:spPr bwMode="auto">
          <a:xfrm>
            <a:off x="1458677" y="2186477"/>
            <a:ext cx="1189776"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spc="300" dirty="0" smtClean="0">
                <a:solidFill>
                  <a:schemeClr val="bg1"/>
                </a:solidFill>
                <a:latin typeface="+mj-lt"/>
                <a:ea typeface="微软雅黑" panose="020B0503020204020204" pitchFamily="34" charset="-122"/>
              </a:rPr>
              <a:t>国内</a:t>
            </a:r>
            <a:endParaRPr lang="en-US" altLang="zh-CN" sz="2400" b="1" spc="300" dirty="0" smtClean="0">
              <a:solidFill>
                <a:schemeClr val="bg1"/>
              </a:solidFill>
              <a:latin typeface="+mj-lt"/>
              <a:ea typeface="微软雅黑" panose="020B0503020204020204" pitchFamily="34" charset="-122"/>
            </a:endParaRPr>
          </a:p>
          <a:p>
            <a:pPr algn="ctr"/>
            <a:r>
              <a:rPr lang="zh-CN" altLang="en-US" sz="2400" b="1" spc="300" dirty="0" smtClean="0">
                <a:solidFill>
                  <a:schemeClr val="bg1"/>
                </a:solidFill>
                <a:latin typeface="+mj-lt"/>
                <a:ea typeface="微软雅黑" panose="020B0503020204020204" pitchFamily="34" charset="-122"/>
              </a:rPr>
              <a:t>现状</a:t>
            </a:r>
            <a:endParaRPr lang="zh-CN" altLang="en-US" sz="2400" b="1" spc="300" dirty="0">
              <a:solidFill>
                <a:schemeClr val="bg1"/>
              </a:solidFill>
              <a:latin typeface="+mj-lt"/>
              <a:ea typeface="微软雅黑" panose="020B0503020204020204"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pic>
        <p:nvPicPr>
          <p:cNvPr id="21506" name="Picture 2"/>
          <p:cNvPicPr>
            <a:picLocks noChangeAspect="1"/>
          </p:cNvPicPr>
          <p:nvPr/>
        </p:nvPicPr>
        <p:blipFill>
          <a:blip r:embed="rId3"/>
          <a:srcRect t="14233"/>
          <a:stretch>
            <a:fillRect/>
          </a:stretch>
        </p:blipFill>
        <p:spPr>
          <a:xfrm>
            <a:off x="1636395" y="3884930"/>
            <a:ext cx="2766695" cy="2662555"/>
          </a:xfrm>
          <a:prstGeom prst="rect">
            <a:avLst/>
          </a:prstGeom>
          <a:noFill/>
          <a:ln w="9525">
            <a:noFill/>
          </a:ln>
        </p:spPr>
      </p:pic>
      <p:pic>
        <p:nvPicPr>
          <p:cNvPr id="12291" name="内容占位符 12290"/>
          <p:cNvPicPr>
            <a:picLocks noChangeAspect="1"/>
          </p:cNvPicPr>
          <p:nvPr/>
        </p:nvPicPr>
        <p:blipFill>
          <a:blip r:embed="rId4"/>
          <a:stretch>
            <a:fillRect/>
          </a:stretch>
        </p:blipFill>
        <p:spPr>
          <a:xfrm>
            <a:off x="6088380" y="3884930"/>
            <a:ext cx="2311400" cy="230187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0" presetClass="entr" presetSubtype="0" fill="hold" nodeType="withEffect">
                                  <p:stCondLst>
                                    <p:cond delay="9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2" presetClass="entr" presetSubtype="8"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1500"/>
                                  </p:stCondLst>
                                  <p:iterate type="lt">
                                    <p:tmPct val="10000"/>
                                  </p:iterate>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15" grpId="0" bldLvl="0" animBg="1"/>
      <p:bldP spid="18" grpId="0" bldLvl="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smtClean="0">
                <a:solidFill>
                  <a:schemeClr val="accent1">
                    <a:alpha val="5000"/>
                  </a:schemeClr>
                </a:solidFill>
                <a:latin typeface="Impact" panose="020B0806030902050204" pitchFamily="34" charset="0"/>
              </a:rPr>
              <a:t>02</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3294743" y="1347953"/>
            <a:ext cx="5602513" cy="829945"/>
          </a:xfrm>
          <a:prstGeom prst="rect">
            <a:avLst/>
          </a:prstGeom>
          <a:noFill/>
        </p:spPr>
        <p:txBody>
          <a:bodyPr wrap="square" rtlCol="0">
            <a:spAutoFit/>
          </a:bodyPr>
          <a:lstStyle/>
          <a:p>
            <a:pPr algn="ctr"/>
            <a:r>
              <a:rPr lang="zh-CN" altLang="en-US" sz="4800" b="1" spc="300" dirty="0">
                <a:solidFill>
                  <a:schemeClr val="accent1"/>
                </a:solidFill>
              </a:rPr>
              <a:t>项目内容</a:t>
            </a:r>
            <a:endParaRPr lang="zh-CN" altLang="en-US" sz="4800" b="1" spc="300" dirty="0">
              <a:solidFill>
                <a:schemeClr val="accent1"/>
              </a:solidFill>
            </a:endParaRPr>
          </a:p>
        </p:txBody>
      </p:sp>
      <p:sp>
        <p:nvSpPr>
          <p:cNvPr id="5" name="矩形 4"/>
          <p:cNvSpPr/>
          <p:nvPr/>
        </p:nvSpPr>
        <p:spPr>
          <a:xfrm>
            <a:off x="3797300" y="2169202"/>
            <a:ext cx="4597400" cy="338554"/>
          </a:xfrm>
          <a:prstGeom prst="rect">
            <a:avLst/>
          </a:prstGeom>
        </p:spPr>
        <p:txBody>
          <a:bodyPr wrap="square">
            <a:spAutoFit/>
          </a:bodyPr>
          <a:lstStyle/>
          <a:p>
            <a:pPr algn="ctr"/>
            <a:r>
              <a:rPr lang="en-US" altLang="zh-CN" sz="1600" dirty="0" smtClean="0">
                <a:solidFill>
                  <a:schemeClr val="tx1">
                    <a:lumMod val="65000"/>
                    <a:lumOff val="35000"/>
                  </a:schemeClr>
                </a:solidFill>
              </a:rPr>
              <a:t>SITUATION AND DEVELOPMENT ISSUES</a:t>
            </a:r>
            <a:endParaRPr lang="zh-CN" altLang="en-US" sz="1600" dirty="0">
              <a:solidFill>
                <a:schemeClr val="tx1">
                  <a:lumMod val="65000"/>
                  <a:lumOff val="35000"/>
                </a:schemeClr>
              </a:solidFill>
            </a:endParaRPr>
          </a:p>
        </p:txBody>
      </p:sp>
      <p:grpSp>
        <p:nvGrpSpPr>
          <p:cNvPr id="6" name="组合 5"/>
          <p:cNvGrpSpPr/>
          <p:nvPr/>
        </p:nvGrpSpPr>
        <p:grpSpPr>
          <a:xfrm>
            <a:off x="5162550" y="2667701"/>
            <a:ext cx="186690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目的</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162550" y="3187700"/>
            <a:ext cx="1866900" cy="662947"/>
            <a:chOff x="5162550" y="4445997"/>
            <a:chExt cx="1866900" cy="401228"/>
          </a:xfrm>
        </p:grpSpPr>
        <p:sp>
          <p:nvSpPr>
            <p:cNvPr id="10" name="文本框 9"/>
            <p:cNvSpPr txBox="1"/>
            <p:nvPr/>
          </p:nvSpPr>
          <p:spPr>
            <a:xfrm>
              <a:off x="5276071" y="4477334"/>
              <a:ext cx="1639859" cy="35318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SOW</a:t>
              </a:r>
              <a:r>
                <a:rPr lang="zh-CN" altLang="en-US" sz="1600" spc="300" dirty="0">
                  <a:solidFill>
                    <a:schemeClr val="tx1">
                      <a:lumMod val="75000"/>
                      <a:lumOff val="25000"/>
                    </a:schemeClr>
                  </a:solidFill>
                </a:rPr>
                <a:t>及交付物</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163185" y="4014536"/>
            <a:ext cx="1866900" cy="401228"/>
            <a:chOff x="5162550" y="3954317"/>
            <a:chExt cx="1866900" cy="401228"/>
          </a:xfrm>
        </p:grpSpPr>
        <p:sp>
          <p:nvSpPr>
            <p:cNvPr id="13" name="文本框 12"/>
            <p:cNvSpPr txBox="1"/>
            <p:nvPr/>
          </p:nvSpPr>
          <p:spPr>
            <a:xfrm>
              <a:off x="5276071" y="3985654"/>
              <a:ext cx="1639859" cy="337185"/>
            </a:xfrm>
            <a:prstGeom prst="rect">
              <a:avLst/>
            </a:prstGeom>
            <a:noFill/>
          </p:spPr>
          <p:txBody>
            <a:bodyPr wrap="square" rtlCol="0">
              <a:spAutoFit/>
            </a:bodyPr>
            <a:p>
              <a:pPr algn="ctr"/>
              <a:r>
                <a:rPr lang="zh-CN" altLang="en-US" sz="1600" spc="300" dirty="0">
                  <a:solidFill>
                    <a:schemeClr val="tx1">
                      <a:lumMod val="75000"/>
                      <a:lumOff val="25000"/>
                    </a:schemeClr>
                  </a:solidFill>
                </a:rPr>
                <a:t>技术背景</a:t>
              </a:r>
              <a:endParaRPr lang="zh-CN" altLang="en-US" sz="1600" spc="300" dirty="0">
                <a:solidFill>
                  <a:schemeClr val="tx1">
                    <a:lumMod val="75000"/>
                    <a:lumOff val="25000"/>
                  </a:schemeClr>
                </a:solidFill>
              </a:endParaRPr>
            </a:p>
          </p:txBody>
        </p:sp>
        <p:sp>
          <p:nvSpPr>
            <p:cNvPr id="14" name="圆角矩形 13"/>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5" name="组合 14"/>
          <p:cNvGrpSpPr/>
          <p:nvPr/>
        </p:nvGrpSpPr>
        <p:grpSpPr>
          <a:xfrm>
            <a:off x="5163185" y="4607626"/>
            <a:ext cx="1866900" cy="401228"/>
            <a:chOff x="5162550" y="3954317"/>
            <a:chExt cx="1866900" cy="401228"/>
          </a:xfrm>
        </p:grpSpPr>
        <p:sp>
          <p:nvSpPr>
            <p:cNvPr id="16" name="文本框 15"/>
            <p:cNvSpPr txBox="1"/>
            <p:nvPr/>
          </p:nvSpPr>
          <p:spPr>
            <a:xfrm>
              <a:off x="5276071" y="3985654"/>
              <a:ext cx="1639859" cy="337185"/>
            </a:xfrm>
            <a:prstGeom prst="rect">
              <a:avLst/>
            </a:prstGeom>
            <a:noFill/>
          </p:spPr>
          <p:txBody>
            <a:bodyPr wrap="square" rtlCol="0">
              <a:spAutoFit/>
            </a:bodyPr>
            <a:p>
              <a:pPr algn="ctr"/>
              <a:r>
                <a:rPr lang="zh-CN" altLang="en-US" sz="1600" spc="300" dirty="0">
                  <a:solidFill>
                    <a:schemeClr val="tx1">
                      <a:lumMod val="75000"/>
                      <a:lumOff val="25000"/>
                    </a:schemeClr>
                  </a:solidFill>
                </a:rPr>
                <a:t>可行性分析</a:t>
              </a:r>
              <a:endParaRPr lang="zh-CN" altLang="en-US" sz="1600" spc="300" dirty="0">
                <a:solidFill>
                  <a:schemeClr val="tx1">
                    <a:lumMod val="75000"/>
                    <a:lumOff val="25000"/>
                  </a:schemeClr>
                </a:solidFill>
              </a:endParaRPr>
            </a:p>
          </p:txBody>
        </p:sp>
        <p:sp>
          <p:nvSpPr>
            <p:cNvPr id="17" name="圆角矩形 16"/>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a:off x="5163185" y="5177221"/>
            <a:ext cx="1866900" cy="401228"/>
            <a:chOff x="5162550" y="3954317"/>
            <a:chExt cx="1866900" cy="401228"/>
          </a:xfrm>
        </p:grpSpPr>
        <p:sp>
          <p:nvSpPr>
            <p:cNvPr id="19" name="文本框 18"/>
            <p:cNvSpPr txBox="1"/>
            <p:nvPr/>
          </p:nvSpPr>
          <p:spPr>
            <a:xfrm>
              <a:off x="5276071" y="3985654"/>
              <a:ext cx="1639859" cy="337185"/>
            </a:xfrm>
            <a:prstGeom prst="rect">
              <a:avLst/>
            </a:prstGeom>
            <a:noFill/>
          </p:spPr>
          <p:txBody>
            <a:bodyPr wrap="square" rtlCol="0">
              <a:spAutoFit/>
            </a:bodyPr>
            <a:p>
              <a:pPr algn="ctr"/>
              <a:r>
                <a:rPr lang="zh-CN" altLang="en-US" sz="1600" spc="300" dirty="0">
                  <a:solidFill>
                    <a:schemeClr val="tx1">
                      <a:lumMod val="75000"/>
                      <a:lumOff val="25000"/>
                    </a:schemeClr>
                  </a:solidFill>
                </a:rPr>
                <a:t>任务分解结构</a:t>
              </a:r>
              <a:endParaRPr lang="zh-CN" altLang="en-US" sz="1600" spc="300" dirty="0">
                <a:solidFill>
                  <a:schemeClr val="tx1">
                    <a:lumMod val="75000"/>
                    <a:lumOff val="25000"/>
                  </a:schemeClr>
                </a:solidFill>
              </a:endParaRPr>
            </a:p>
          </p:txBody>
        </p:sp>
        <p:sp>
          <p:nvSpPr>
            <p:cNvPr id="20" name="圆角矩形 19"/>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2" presetClass="entr" presetSubtype="1" fill="hold" nodeType="withEffect">
                                  <p:stCondLst>
                                    <p:cond delay="9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par>
                                <p:cTn id="25" presetID="12" presetClass="entr" presetSubtype="1" fill="hold" nodeType="withEffect">
                                  <p:stCondLst>
                                    <p:cond delay="13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down)">
                                      <p:cBhvr>
                                        <p:cTn id="28" dur="500"/>
                                        <p:tgtEl>
                                          <p:spTgt spid="9"/>
                                        </p:tgtEl>
                                      </p:cBhvr>
                                    </p:animEffect>
                                  </p:childTnLst>
                                </p:cTn>
                              </p:par>
                              <p:par>
                                <p:cTn id="29" presetID="12" presetClass="entr" presetSubtype="1" fill="hold" nodeType="withEffect">
                                  <p:stCondLst>
                                    <p:cond delay="9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down)">
                                      <p:cBhvr>
                                        <p:cTn id="32" dur="500"/>
                                        <p:tgtEl>
                                          <p:spTgt spid="12"/>
                                        </p:tgtEl>
                                      </p:cBhvr>
                                    </p:animEffect>
                                  </p:childTnLst>
                                </p:cTn>
                              </p:par>
                              <p:par>
                                <p:cTn id="33" presetID="12" presetClass="entr" presetSubtype="1" fill="hold" nodeType="withEffect">
                                  <p:stCondLst>
                                    <p:cond delay="9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down)">
                                      <p:cBhvr>
                                        <p:cTn id="36" dur="500"/>
                                        <p:tgtEl>
                                          <p:spTgt spid="15"/>
                                        </p:tgtEl>
                                      </p:cBhvr>
                                    </p:animEffect>
                                  </p:childTnLst>
                                </p:cTn>
                              </p:par>
                              <p:par>
                                <p:cTn id="37" presetID="12" presetClass="entr" presetSubtype="1" fill="hold" nodeType="withEffect">
                                  <p:stCondLst>
                                    <p:cond delay="90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down)">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1010285" y="1062355"/>
            <a:ext cx="7129780" cy="24866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现有的基于计算机视觉的疲劳检测机制中通常都是在对人眼精确定位后利用眼睛单一特征进行分析,判定出人眼状态.该类算法易受外界环境干扰,如光线、眼镜等因素,误判率高,具有一定的局限性.经查阅相关文献，疲劳在人体面部表情中表现出大致三个类型：打哈欠（嘴巴张大且相对较长时间保持这一状态）、眨眼（或眼睛微闭，此时眨眼次数增多，且眨眼速度变慢）、点头（瞌睡点头）。</a:t>
            </a:r>
            <a:endParaRPr lang="zh-CN" altLang="en-US"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3" name="圆角矩形 2"/>
          <p:cNvSpPr/>
          <p:nvPr/>
        </p:nvSpPr>
        <p:spPr>
          <a:xfrm>
            <a:off x="4408805" y="3874135"/>
            <a:ext cx="7129780" cy="24866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just">
              <a:lnSpc>
                <a:spcPct val="150000"/>
              </a:lnSpc>
            </a:pPr>
            <a:endParaRPr lang="zh-CN" altLang="en-US" sz="1400" dirty="0">
              <a:solidFill>
                <a:prstClr val="black">
                  <a:lumMod val="75000"/>
                  <a:lumOff val="25000"/>
                </a:prstClr>
              </a:solidFill>
              <a:latin typeface="Arial" panose="020B0604020202020204" pitchFamily="34" charset="0"/>
            </a:endParaRPr>
          </a:p>
        </p:txBody>
      </p:sp>
      <p:sp>
        <p:nvSpPr>
          <p:cNvPr id="4" name="文本框 3"/>
          <p:cNvSpPr txBox="1"/>
          <p:nvPr/>
        </p:nvSpPr>
        <p:spPr>
          <a:xfrm>
            <a:off x="4896485" y="4102100"/>
            <a:ext cx="4415155" cy="203009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sym typeface="+mn-ea"/>
              </a:rPr>
              <a:t>基于驾驶员行为特征的疲劳检测</a:t>
            </a:r>
            <a:endParaRPr lang="zh-CN" altLang="en-US" b="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a:solidFill>
                  <a:srgbClr val="FF0000"/>
                </a:solidFill>
                <a:latin typeface="微软雅黑" panose="020B0503020204020204" pitchFamily="34" charset="-122"/>
                <a:ea typeface="微软雅黑" panose="020B0503020204020204" pitchFamily="34" charset="-122"/>
                <a:sym typeface="+mn-ea"/>
              </a:rPr>
              <a:t>眼睛行为</a:t>
            </a:r>
            <a:r>
              <a:rPr lang="zh-CN" altLang="en-US">
                <a:latin typeface="微软雅黑" panose="020B0503020204020204" pitchFamily="34" charset="-122"/>
                <a:ea typeface="微软雅黑" panose="020B0503020204020204" pitchFamily="34" charset="-122"/>
                <a:sym typeface="+mn-ea"/>
              </a:rPr>
              <a:t>的检测</a:t>
            </a:r>
            <a:endParaRPr lang="zh-CN" altLang="en-US" b="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a:solidFill>
                  <a:srgbClr val="FF0000"/>
                </a:solidFill>
                <a:latin typeface="微软雅黑" panose="020B0503020204020204" pitchFamily="34" charset="-122"/>
                <a:ea typeface="微软雅黑" panose="020B0503020204020204" pitchFamily="34" charset="-122"/>
                <a:sym typeface="+mn-ea"/>
              </a:rPr>
              <a:t>头部运动与面部表情</a:t>
            </a:r>
            <a:r>
              <a:rPr lang="zh-CN" altLang="en-US">
                <a:latin typeface="微软雅黑" panose="020B0503020204020204" pitchFamily="34" charset="-122"/>
                <a:ea typeface="微软雅黑" panose="020B0503020204020204" pitchFamily="34" charset="-122"/>
                <a:sym typeface="+mn-ea"/>
              </a:rPr>
              <a:t>检测</a:t>
            </a:r>
            <a:endParaRPr lang="zh-CN" altLang="en-US" b="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a:solidFill>
                  <a:srgbClr val="FF0000"/>
                </a:solidFill>
                <a:latin typeface="微软雅黑" panose="020B0503020204020204" pitchFamily="34" charset="-122"/>
                <a:ea typeface="微软雅黑" panose="020B0503020204020204" pitchFamily="34" charset="-122"/>
                <a:sym typeface="+mn-ea"/>
              </a:rPr>
              <a:t>多元信息融合</a:t>
            </a:r>
            <a:r>
              <a:rPr lang="zh-CN" altLang="en-US">
                <a:latin typeface="微软雅黑" panose="020B0503020204020204" pitchFamily="34" charset="-122"/>
                <a:ea typeface="微软雅黑" panose="020B0503020204020204" pitchFamily="34" charset="-122"/>
                <a:sym typeface="+mn-ea"/>
              </a:rPr>
              <a:t>检测</a:t>
            </a:r>
            <a:endParaRPr lang="zh-CN" altLang="en-US"/>
          </a:p>
        </p:txBody>
      </p:sp>
      <p:pic>
        <p:nvPicPr>
          <p:cNvPr id="25604" name="Picture 3"/>
          <p:cNvPicPr>
            <a:picLocks noChangeAspect="1"/>
          </p:cNvPicPr>
          <p:nvPr/>
        </p:nvPicPr>
        <p:blipFill>
          <a:blip r:embed="rId3"/>
          <a:stretch>
            <a:fillRect/>
          </a:stretch>
        </p:blipFill>
        <p:spPr>
          <a:xfrm>
            <a:off x="983933" y="4005263"/>
            <a:ext cx="3000375" cy="2224087"/>
          </a:xfrm>
          <a:prstGeom prst="rect">
            <a:avLst/>
          </a:prstGeom>
          <a:noFill/>
          <a:ln w="9525">
            <a:noFill/>
          </a:ln>
        </p:spPr>
      </p:pic>
      <p:sp>
        <p:nvSpPr>
          <p:cNvPr id="5" name="文本框 4"/>
          <p:cNvSpPr txBox="1"/>
          <p:nvPr/>
        </p:nvSpPr>
        <p:spPr>
          <a:xfrm>
            <a:off x="1238845" y="219693"/>
            <a:ext cx="1794867" cy="521970"/>
          </a:xfrm>
          <a:prstGeom prst="rect">
            <a:avLst/>
          </a:prstGeom>
          <a:noFill/>
        </p:spPr>
        <p:txBody>
          <a:bodyPr wrap="square" rtlCol="0">
            <a:spAutoFit/>
          </a:bodyPr>
          <a:p>
            <a:r>
              <a:rPr lang="zh-CN" altLang="en-US" sz="2800" b="1" spc="300" dirty="0">
                <a:solidFill>
                  <a:schemeClr val="tx1">
                    <a:lumMod val="75000"/>
                    <a:lumOff val="25000"/>
                  </a:schemeClr>
                </a:solidFill>
              </a:rPr>
              <a:t>现状</a:t>
            </a:r>
            <a:endParaRPr lang="zh-CN" altLang="en-US" sz="2800" b="1" spc="300" dirty="0">
              <a:solidFill>
                <a:schemeClr val="tx1">
                  <a:lumMod val="75000"/>
                  <a:lumOff val="2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22" presetClass="entr" presetSubtype="2" fill="hold" grpId="0" nodeType="withEffect">
                                  <p:stCondLst>
                                    <p:cond delay="280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 grpId="0" bldLvl="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1010285" y="1062355"/>
            <a:ext cx="7129780" cy="221742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1400" dirty="0">
                <a:solidFill>
                  <a:prstClr val="black">
                    <a:lumMod val="75000"/>
                    <a:lumOff val="25000"/>
                  </a:prstClr>
                </a:solidFill>
                <a:latin typeface="Arial" panose="020B0604020202020204" pitchFamily="34" charset="0"/>
              </a:rPr>
              <a:t>本项目从人脸朝向、位置、瞳孔朝向、眼睛开合度、眨眼频率、瞳孔收缩率等数据入手，并通过这些数据，实时地计算出驾驶员的注意力集中程度，分析驾驶员是否疲劳驾驶和及时作出安全提示。首先会进行相应环境的搭建，然后对定位、状态检测、报警功能进行算法设计，开发与测试交叉进行，再通过UI编辑器进行具体的桌面端设计，最后进行大数据量的模型训练和调试、集成测试。</a:t>
            </a:r>
            <a:endParaRPr lang="zh-CN" altLang="en-US" sz="1400" dirty="0">
              <a:solidFill>
                <a:prstClr val="black">
                  <a:lumMod val="75000"/>
                  <a:lumOff val="25000"/>
                </a:prstClr>
              </a:solidFill>
              <a:latin typeface="Arial" panose="020B0604020202020204" pitchFamily="34"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5046" y="-2270"/>
            <a:ext cx="2063540" cy="685554"/>
          </a:xfrm>
          <a:prstGeom prst="rect">
            <a:avLst/>
          </a:prstGeom>
        </p:spPr>
      </p:pic>
      <p:sp>
        <p:nvSpPr>
          <p:cNvPr id="19" name="文本框 18"/>
          <p:cNvSpPr txBox="1"/>
          <p:nvPr/>
        </p:nvSpPr>
        <p:spPr>
          <a:xfrm>
            <a:off x="1238885" y="219710"/>
            <a:ext cx="2938145" cy="521970"/>
          </a:xfrm>
          <a:prstGeom prst="rect">
            <a:avLst/>
          </a:prstGeom>
          <a:noFill/>
        </p:spPr>
        <p:txBody>
          <a:bodyPr wrap="square" rtlCol="0">
            <a:spAutoFit/>
          </a:bodyPr>
          <a:lstStyle/>
          <a:p>
            <a:r>
              <a:rPr lang="en-US" altLang="zh-CN" sz="2800" b="1" spc="300" dirty="0">
                <a:solidFill>
                  <a:schemeClr val="tx1">
                    <a:lumMod val="75000"/>
                    <a:lumOff val="25000"/>
                  </a:schemeClr>
                </a:solidFill>
              </a:rPr>
              <a:t>SOW</a:t>
            </a:r>
            <a:r>
              <a:rPr lang="zh-CN" altLang="en-US" sz="2800" b="1" spc="300" dirty="0">
                <a:solidFill>
                  <a:schemeClr val="tx1">
                    <a:lumMod val="75000"/>
                    <a:lumOff val="25000"/>
                  </a:schemeClr>
                </a:solidFill>
              </a:rPr>
              <a:t>及交付物</a:t>
            </a:r>
            <a:endParaRPr lang="zh-CN" altLang="en-US" sz="2800" b="1" spc="300" dirty="0">
              <a:solidFill>
                <a:schemeClr val="tx1">
                  <a:lumMod val="75000"/>
                  <a:lumOff val="25000"/>
                </a:schemeClr>
              </a:solidFill>
            </a:endParaRPr>
          </a:p>
        </p:txBody>
      </p:sp>
      <p:sp>
        <p:nvSpPr>
          <p:cNvPr id="15" name="空心弧 14"/>
          <p:cNvSpPr/>
          <p:nvPr/>
        </p:nvSpPr>
        <p:spPr>
          <a:xfrm rot="5400000">
            <a:off x="1074420" y="3718560"/>
            <a:ext cx="2387600" cy="2320290"/>
          </a:xfrm>
          <a:prstGeom prst="blockArc">
            <a:avLst>
              <a:gd name="adj1" fmla="val 10897210"/>
              <a:gd name="adj2" fmla="val 6953"/>
              <a:gd name="adj3" fmla="val 12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p>
            <a:pPr algn="ctr" defTabSz="913765" fontAlgn="auto">
              <a:spcBef>
                <a:spcPts val="0"/>
              </a:spcBef>
              <a:spcAft>
                <a:spcPts val="0"/>
              </a:spcAft>
              <a:defRPr/>
            </a:pPr>
            <a:endParaRPr lang="zh-CN" altLang="en-US" sz="249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连接符 15"/>
          <p:cNvCxnSpPr/>
          <p:nvPr/>
        </p:nvCxnSpPr>
        <p:spPr bwMode="auto">
          <a:xfrm>
            <a:off x="3428101" y="2057057"/>
            <a:ext cx="1143000" cy="0"/>
          </a:xfrm>
          <a:prstGeom prst="line">
            <a:avLst/>
          </a:prstGeom>
          <a:ln w="12700">
            <a:solidFill>
              <a:srgbClr val="9DA8B1"/>
            </a:solidFill>
          </a:ln>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bwMode="auto">
          <a:xfrm>
            <a:off x="3896586" y="5865028"/>
            <a:ext cx="1141730" cy="0"/>
          </a:xfrm>
          <a:prstGeom prst="line">
            <a:avLst/>
          </a:prstGeom>
          <a:ln w="12700">
            <a:solidFill>
              <a:srgbClr val="9DA8B1"/>
            </a:solidFill>
          </a:ln>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948486" y="3655358"/>
            <a:ext cx="1057910" cy="0"/>
          </a:xfrm>
          <a:prstGeom prst="line">
            <a:avLst/>
          </a:prstGeom>
          <a:ln w="12700">
            <a:solidFill>
              <a:srgbClr val="9DA8B1"/>
            </a:solidFill>
          </a:ln>
          <a:effectLst/>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auto">
          <a:xfrm>
            <a:off x="5132070" y="4962525"/>
            <a:ext cx="1143000" cy="635"/>
          </a:xfrm>
          <a:prstGeom prst="line">
            <a:avLst/>
          </a:prstGeom>
          <a:ln w="12700">
            <a:solidFill>
              <a:srgbClr val="9DA8B1"/>
            </a:solidFill>
          </a:ln>
          <a:effectLst/>
        </p:spPr>
        <p:style>
          <a:lnRef idx="1">
            <a:schemeClr val="accent1"/>
          </a:lnRef>
          <a:fillRef idx="0">
            <a:schemeClr val="accent1"/>
          </a:fillRef>
          <a:effectRef idx="0">
            <a:schemeClr val="accent1"/>
          </a:effectRef>
          <a:fontRef idx="minor">
            <a:schemeClr val="tx1"/>
          </a:fontRef>
        </p:style>
      </p:cxnSp>
      <p:sp>
        <p:nvSpPr>
          <p:cNvPr id="27" name="椭圆 26"/>
          <p:cNvSpPr/>
          <p:nvPr/>
        </p:nvSpPr>
        <p:spPr bwMode="auto">
          <a:xfrm>
            <a:off x="1246505" y="3773170"/>
            <a:ext cx="1793240" cy="1716405"/>
          </a:xfrm>
          <a:prstGeom prst="ellipse">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29" name="椭圆 28"/>
          <p:cNvSpPr/>
          <p:nvPr/>
        </p:nvSpPr>
        <p:spPr>
          <a:xfrm>
            <a:off x="4571365" y="3555365"/>
            <a:ext cx="296545" cy="283845"/>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1</a:t>
            </a:r>
            <a:endParaRPr lang="en-US" altLang="zh-CN" dirty="0"/>
          </a:p>
        </p:txBody>
      </p:sp>
      <p:sp>
        <p:nvSpPr>
          <p:cNvPr id="30" name="椭圆 29"/>
          <p:cNvSpPr/>
          <p:nvPr/>
        </p:nvSpPr>
        <p:spPr>
          <a:xfrm>
            <a:off x="4319270" y="4820920"/>
            <a:ext cx="296545" cy="283845"/>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2</a:t>
            </a:r>
            <a:endParaRPr lang="en-US" altLang="zh-CN" dirty="0"/>
          </a:p>
        </p:txBody>
      </p:sp>
      <p:sp>
        <p:nvSpPr>
          <p:cNvPr id="31" name="椭圆 30"/>
          <p:cNvSpPr/>
          <p:nvPr/>
        </p:nvSpPr>
        <p:spPr>
          <a:xfrm>
            <a:off x="3532505" y="5791200"/>
            <a:ext cx="296545" cy="283845"/>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3</a:t>
            </a:r>
            <a:endParaRPr lang="en-US" altLang="zh-CN" dirty="0"/>
          </a:p>
        </p:txBody>
      </p:sp>
      <p:grpSp>
        <p:nvGrpSpPr>
          <p:cNvPr id="5" name="组合 4"/>
          <p:cNvGrpSpPr/>
          <p:nvPr/>
        </p:nvGrpSpPr>
        <p:grpSpPr>
          <a:xfrm>
            <a:off x="5052695" y="5544185"/>
            <a:ext cx="651510" cy="624205"/>
            <a:chOff x="5322871" y="1519935"/>
            <a:chExt cx="1079804" cy="1079804"/>
          </a:xfrm>
        </p:grpSpPr>
        <p:sp>
          <p:nvSpPr>
            <p:cNvPr id="32" name="椭圆 31"/>
            <p:cNvSpPr/>
            <p:nvPr/>
          </p:nvSpPr>
          <p:spPr>
            <a:xfrm>
              <a:off x="5322871" y="1519935"/>
              <a:ext cx="1079804" cy="1079804"/>
            </a:xfrm>
            <a:prstGeom prst="ellipse">
              <a:avLst/>
            </a:pr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grpSp>
          <p:nvGrpSpPr>
            <p:cNvPr id="33" name="组合 54"/>
            <p:cNvGrpSpPr>
              <a:grpSpLocks noChangeAspect="1"/>
            </p:cNvGrpSpPr>
            <p:nvPr/>
          </p:nvGrpSpPr>
          <p:grpSpPr bwMode="auto">
            <a:xfrm>
              <a:off x="5614729" y="1707388"/>
              <a:ext cx="512646" cy="617503"/>
              <a:chOff x="3452849" y="2667439"/>
              <a:chExt cx="239345" cy="288607"/>
            </a:xfrm>
            <a:solidFill>
              <a:schemeClr val="bg1"/>
            </a:solidFill>
          </p:grpSpPr>
          <p:sp>
            <p:nvSpPr>
              <p:cNvPr id="34"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grpFill/>
              <a:ln>
                <a:noFill/>
              </a:ln>
            </p:spPr>
            <p:txBody>
              <a:bodyPr lIns="121920" tIns="60960" rIns="121920" bIns="60960"/>
              <a:p>
                <a:pP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grpFill/>
              <a:ln>
                <a:noFill/>
              </a:ln>
            </p:spPr>
            <p:txBody>
              <a:bodyPr lIns="121920" tIns="60960" rIns="121920" bIns="60960"/>
              <a:p>
                <a:pP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6" name="组合 5"/>
          <p:cNvGrpSpPr/>
          <p:nvPr/>
        </p:nvGrpSpPr>
        <p:grpSpPr>
          <a:xfrm>
            <a:off x="6075680" y="3385185"/>
            <a:ext cx="651510" cy="624205"/>
            <a:chOff x="6236551" y="2681443"/>
            <a:chExt cx="1079804" cy="1079804"/>
          </a:xfrm>
        </p:grpSpPr>
        <p:sp>
          <p:nvSpPr>
            <p:cNvPr id="36" name="椭圆 35"/>
            <p:cNvSpPr/>
            <p:nvPr/>
          </p:nvSpPr>
          <p:spPr>
            <a:xfrm>
              <a:off x="6236551" y="2681443"/>
              <a:ext cx="1079804" cy="1079804"/>
            </a:xfrm>
            <a:prstGeom prst="ellipse">
              <a:avLst/>
            </a:pr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37" name="Freeform 168"/>
            <p:cNvSpPr>
              <a:spLocks noChangeAspect="1" noEditPoints="1"/>
            </p:cNvSpPr>
            <p:nvPr/>
          </p:nvSpPr>
          <p:spPr bwMode="auto">
            <a:xfrm>
              <a:off x="6518993" y="3017065"/>
              <a:ext cx="559359" cy="478903"/>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lIns="121920" tIns="60960" rIns="121920" bIns="60960"/>
            <a:p>
              <a:pP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grpSp>
        <p:nvGrpSpPr>
          <p:cNvPr id="7" name="组合 6"/>
          <p:cNvGrpSpPr/>
          <p:nvPr/>
        </p:nvGrpSpPr>
        <p:grpSpPr>
          <a:xfrm>
            <a:off x="6243955" y="4699635"/>
            <a:ext cx="651510" cy="624205"/>
            <a:chOff x="6277699" y="4055891"/>
            <a:chExt cx="1079804" cy="1079804"/>
          </a:xfrm>
        </p:grpSpPr>
        <p:sp>
          <p:nvSpPr>
            <p:cNvPr id="38" name="椭圆 37"/>
            <p:cNvSpPr/>
            <p:nvPr/>
          </p:nvSpPr>
          <p:spPr>
            <a:xfrm>
              <a:off x="6277699" y="4055891"/>
              <a:ext cx="1079804" cy="1079804"/>
            </a:xfrm>
            <a:prstGeom prst="ellipse">
              <a:avLst/>
            </a:pr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39" name="Freeform 203"/>
            <p:cNvSpPr>
              <a:spLocks noChangeAspect="1" noEditPoints="1"/>
            </p:cNvSpPr>
            <p:nvPr/>
          </p:nvSpPr>
          <p:spPr bwMode="auto">
            <a:xfrm>
              <a:off x="6590846" y="4357363"/>
              <a:ext cx="487505" cy="468755"/>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lIns="121920" tIns="60960" rIns="121920" bIns="60960"/>
            <a:p>
              <a:pP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grpSp>
        <p:nvGrpSpPr>
          <p:cNvPr id="54" name="组合 53"/>
          <p:cNvGrpSpPr/>
          <p:nvPr/>
        </p:nvGrpSpPr>
        <p:grpSpPr>
          <a:xfrm>
            <a:off x="1608455" y="4153026"/>
            <a:ext cx="1380490" cy="899795"/>
            <a:chOff x="2104295" y="1551902"/>
            <a:chExt cx="2287455" cy="1556721"/>
          </a:xfrm>
        </p:grpSpPr>
        <p:sp>
          <p:nvSpPr>
            <p:cNvPr id="55" name="矩形 54"/>
            <p:cNvSpPr/>
            <p:nvPr/>
          </p:nvSpPr>
          <p:spPr>
            <a:xfrm>
              <a:off x="2104295" y="1551902"/>
              <a:ext cx="2287455" cy="710796"/>
            </a:xfrm>
            <a:prstGeom prst="rect">
              <a:avLst/>
            </a:prstGeom>
          </p:spPr>
          <p:txBody>
            <a:bodyPr wrap="square">
              <a:spAutoFit/>
            </a:bodyPr>
            <a:p>
              <a:pPr lvl="0" algn="ctr">
                <a:lnSpc>
                  <a:spcPct val="130000"/>
                </a:lnSpc>
                <a:defRPr/>
              </a:pPr>
              <a:endParaRPr lang="zh-CN" altLang="en-US" sz="1600" dirty="0">
                <a:solidFill>
                  <a:schemeClr val="bg1"/>
                </a:solidFill>
                <a:ea typeface="黑体" panose="02010609060101010101" pitchFamily="49" charset="-122"/>
              </a:endParaRPr>
            </a:p>
          </p:txBody>
        </p:sp>
        <p:sp>
          <p:nvSpPr>
            <p:cNvPr id="56" name="矩形 55"/>
            <p:cNvSpPr/>
            <p:nvPr/>
          </p:nvSpPr>
          <p:spPr>
            <a:xfrm>
              <a:off x="2160061" y="1885877"/>
              <a:ext cx="1638255" cy="1222746"/>
            </a:xfrm>
            <a:prstGeom prst="rect">
              <a:avLst/>
            </a:prstGeom>
          </p:spPr>
          <p:txBody>
            <a:bodyPr wrap="square">
              <a:spAutoFit/>
            </a:bodyPr>
            <a:p>
              <a:pPr algn="ctr">
                <a:defRPr/>
              </a:pPr>
              <a:r>
                <a:rPr lang="zh-CN" altLang="en-US" sz="2000" b="1" spc="300" dirty="0">
                  <a:solidFill>
                    <a:schemeClr val="bg1"/>
                  </a:solidFill>
                </a:rPr>
                <a:t>交付物</a:t>
              </a:r>
              <a:endParaRPr lang="zh-CN" altLang="en-US" sz="2000" b="1" spc="300" dirty="0">
                <a:solidFill>
                  <a:schemeClr val="bg1"/>
                </a:solidFill>
              </a:endParaRPr>
            </a:p>
          </p:txBody>
        </p:sp>
      </p:grpSp>
      <p:sp>
        <p:nvSpPr>
          <p:cNvPr id="9" name="文本框 8"/>
          <p:cNvSpPr txBox="1"/>
          <p:nvPr/>
        </p:nvSpPr>
        <p:spPr>
          <a:xfrm>
            <a:off x="6895465" y="3513455"/>
            <a:ext cx="1097280" cy="368300"/>
          </a:xfrm>
          <a:prstGeom prst="rect">
            <a:avLst/>
          </a:prstGeom>
          <a:noFill/>
        </p:spPr>
        <p:txBody>
          <a:bodyPr wrap="none" rtlCol="0">
            <a:spAutoFit/>
          </a:bodyPr>
          <a:p>
            <a:r>
              <a:rPr lang="zh-CN" altLang="en-US"/>
              <a:t>相关</a:t>
            </a:r>
            <a:r>
              <a:rPr lang="zh-CN" altLang="en-US"/>
              <a:t>文档</a:t>
            </a:r>
            <a:endParaRPr lang="zh-CN" altLang="en-US"/>
          </a:p>
        </p:txBody>
      </p:sp>
      <p:sp>
        <p:nvSpPr>
          <p:cNvPr id="12" name="文本框 11"/>
          <p:cNvSpPr txBox="1"/>
          <p:nvPr/>
        </p:nvSpPr>
        <p:spPr>
          <a:xfrm>
            <a:off x="7042785" y="4820920"/>
            <a:ext cx="1097280" cy="368300"/>
          </a:xfrm>
          <a:prstGeom prst="rect">
            <a:avLst/>
          </a:prstGeom>
          <a:noFill/>
        </p:spPr>
        <p:txBody>
          <a:bodyPr wrap="none" rtlCol="0">
            <a:spAutoFit/>
          </a:bodyPr>
          <a:p>
            <a:r>
              <a:rPr lang="zh-CN" altLang="en-US"/>
              <a:t>程序代码</a:t>
            </a:r>
            <a:endParaRPr lang="zh-CN" altLang="en-US"/>
          </a:p>
        </p:txBody>
      </p:sp>
      <p:sp>
        <p:nvSpPr>
          <p:cNvPr id="13" name="文本框 12"/>
          <p:cNvSpPr txBox="1"/>
          <p:nvPr/>
        </p:nvSpPr>
        <p:spPr>
          <a:xfrm>
            <a:off x="6006465" y="5720080"/>
            <a:ext cx="1325880" cy="368300"/>
          </a:xfrm>
          <a:prstGeom prst="rect">
            <a:avLst/>
          </a:prstGeom>
          <a:noFill/>
        </p:spPr>
        <p:txBody>
          <a:bodyPr wrap="none" rtlCol="0">
            <a:spAutoFit/>
          </a:bodyPr>
          <a:p>
            <a:r>
              <a:rPr lang="zh-CN" altLang="en-US"/>
              <a:t>桌面端应用</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22" presetClass="entr" presetSubtype="2" fill="hold" grpId="0" nodeType="withEffect">
                                  <p:stCondLst>
                                    <p:cond delay="28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2" presetClass="entr" presetSubtype="8" fill="hold" grpId="0" nodeType="withEffect">
                                  <p:stCondLst>
                                    <p:cond delay="11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1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22" presetClass="entr" presetSubtype="1" fill="hold" grpId="0" nodeType="withEffect">
                                  <p:stCondLst>
                                    <p:cond delay="180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8" fill="hold" nodeType="withEffect">
                                  <p:stCondLst>
                                    <p:cond delay="22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53" presetClass="entr" presetSubtype="16" fill="hold" nodeType="withEffect">
                                  <p:stCondLst>
                                    <p:cond delay="2500"/>
                                  </p:stCondLst>
                                  <p:childTnLst>
                                    <p:set>
                                      <p:cBhvr>
                                        <p:cTn id="31" dur="1" fill="hold">
                                          <p:stCondLst>
                                            <p:cond delay="0"/>
                                          </p:stCondLst>
                                        </p:cTn>
                                        <p:tgtEl>
                                          <p:spTgt spid="5"/>
                                        </p:tgtEl>
                                        <p:attrNameLst>
                                          <p:attrName>style.visibility</p:attrName>
                                        </p:attrNameLst>
                                      </p:cBhvr>
                                      <p:to>
                                        <p:strVal val="visible"/>
                                      </p:to>
                                    </p:set>
                                    <p:anim calcmode="lin" valueType="num">
                                      <p:cBhvr>
                                        <p:cTn id="32" dur="300" fill="hold"/>
                                        <p:tgtEl>
                                          <p:spTgt spid="5"/>
                                        </p:tgtEl>
                                        <p:attrNameLst>
                                          <p:attrName>ppt_w</p:attrName>
                                        </p:attrNameLst>
                                      </p:cBhvr>
                                      <p:tavLst>
                                        <p:tav tm="0">
                                          <p:val>
                                            <p:fltVal val="0"/>
                                          </p:val>
                                        </p:tav>
                                        <p:tav tm="100000">
                                          <p:val>
                                            <p:strVal val="#ppt_w"/>
                                          </p:val>
                                        </p:tav>
                                      </p:tavLst>
                                    </p:anim>
                                    <p:anim calcmode="lin" valueType="num">
                                      <p:cBhvr>
                                        <p:cTn id="33" dur="300" fill="hold"/>
                                        <p:tgtEl>
                                          <p:spTgt spid="5"/>
                                        </p:tgtEl>
                                        <p:attrNameLst>
                                          <p:attrName>ppt_h</p:attrName>
                                        </p:attrNameLst>
                                      </p:cBhvr>
                                      <p:tavLst>
                                        <p:tav tm="0">
                                          <p:val>
                                            <p:fltVal val="0"/>
                                          </p:val>
                                        </p:tav>
                                        <p:tav tm="100000">
                                          <p:val>
                                            <p:strVal val="#ppt_h"/>
                                          </p:val>
                                        </p:tav>
                                      </p:tavLst>
                                    </p:anim>
                                    <p:animEffect transition="in" filter="fade">
                                      <p:cBhvr>
                                        <p:cTn id="34" dur="300"/>
                                        <p:tgtEl>
                                          <p:spTgt spid="5"/>
                                        </p:tgtEl>
                                      </p:cBhvr>
                                    </p:animEffect>
                                  </p:childTnLst>
                                </p:cTn>
                              </p:par>
                              <p:par>
                                <p:cTn id="35" presetID="23" presetClass="entr" presetSubtype="288" fill="hold" grpId="0" nodeType="withEffect">
                                  <p:stCondLst>
                                    <p:cond delay="2800"/>
                                  </p:stCondLst>
                                  <p:childTnLst>
                                    <p:set>
                                      <p:cBhvr>
                                        <p:cTn id="36" dur="1" fill="hold">
                                          <p:stCondLst>
                                            <p:cond delay="0"/>
                                          </p:stCondLst>
                                        </p:cTn>
                                        <p:tgtEl>
                                          <p:spTgt spid="29"/>
                                        </p:tgtEl>
                                        <p:attrNameLst>
                                          <p:attrName>style.visibility</p:attrName>
                                        </p:attrNameLst>
                                      </p:cBhvr>
                                      <p:to>
                                        <p:strVal val="visible"/>
                                      </p:to>
                                    </p:set>
                                    <p:anim calcmode="lin" valueType="num">
                                      <p:cBhvr>
                                        <p:cTn id="37" dur="300" fill="hold"/>
                                        <p:tgtEl>
                                          <p:spTgt spid="29"/>
                                        </p:tgtEl>
                                        <p:attrNameLst>
                                          <p:attrName>ppt_w</p:attrName>
                                        </p:attrNameLst>
                                      </p:cBhvr>
                                      <p:tavLst>
                                        <p:tav tm="0">
                                          <p:val>
                                            <p:strVal val="4/3*#ppt_w"/>
                                          </p:val>
                                        </p:tav>
                                        <p:tav tm="100000">
                                          <p:val>
                                            <p:strVal val="#ppt_w"/>
                                          </p:val>
                                        </p:tav>
                                      </p:tavLst>
                                    </p:anim>
                                    <p:anim calcmode="lin" valueType="num">
                                      <p:cBhvr>
                                        <p:cTn id="38" dur="300" fill="hold"/>
                                        <p:tgtEl>
                                          <p:spTgt spid="29"/>
                                        </p:tgtEl>
                                        <p:attrNameLst>
                                          <p:attrName>ppt_h</p:attrName>
                                        </p:attrNameLst>
                                      </p:cBhvr>
                                      <p:tavLst>
                                        <p:tav tm="0">
                                          <p:val>
                                            <p:strVal val="4/3*#ppt_h"/>
                                          </p:val>
                                        </p:tav>
                                        <p:tav tm="100000">
                                          <p:val>
                                            <p:strVal val="#ppt_h"/>
                                          </p:val>
                                        </p:tav>
                                      </p:tavLst>
                                    </p:anim>
                                  </p:childTnLst>
                                </p:cTn>
                              </p:par>
                              <p:par>
                                <p:cTn id="39" presetID="22" presetClass="entr" presetSubtype="8" fill="hold" nodeType="withEffect">
                                  <p:stCondLst>
                                    <p:cond delay="280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par>
                                <p:cTn id="42" presetID="53" presetClass="entr" presetSubtype="16" fill="hold" nodeType="withEffect">
                                  <p:stCondLst>
                                    <p:cond delay="3100"/>
                                  </p:stCondLst>
                                  <p:childTnLst>
                                    <p:set>
                                      <p:cBhvr>
                                        <p:cTn id="43" dur="1" fill="hold">
                                          <p:stCondLst>
                                            <p:cond delay="0"/>
                                          </p:stCondLst>
                                        </p:cTn>
                                        <p:tgtEl>
                                          <p:spTgt spid="6"/>
                                        </p:tgtEl>
                                        <p:attrNameLst>
                                          <p:attrName>style.visibility</p:attrName>
                                        </p:attrNameLst>
                                      </p:cBhvr>
                                      <p:to>
                                        <p:strVal val="visible"/>
                                      </p:to>
                                    </p:set>
                                    <p:anim calcmode="lin" valueType="num">
                                      <p:cBhvr>
                                        <p:cTn id="44" dur="300" fill="hold"/>
                                        <p:tgtEl>
                                          <p:spTgt spid="6"/>
                                        </p:tgtEl>
                                        <p:attrNameLst>
                                          <p:attrName>ppt_w</p:attrName>
                                        </p:attrNameLst>
                                      </p:cBhvr>
                                      <p:tavLst>
                                        <p:tav tm="0">
                                          <p:val>
                                            <p:fltVal val="0"/>
                                          </p:val>
                                        </p:tav>
                                        <p:tav tm="100000">
                                          <p:val>
                                            <p:strVal val="#ppt_w"/>
                                          </p:val>
                                        </p:tav>
                                      </p:tavLst>
                                    </p:anim>
                                    <p:anim calcmode="lin" valueType="num">
                                      <p:cBhvr>
                                        <p:cTn id="45" dur="300" fill="hold"/>
                                        <p:tgtEl>
                                          <p:spTgt spid="6"/>
                                        </p:tgtEl>
                                        <p:attrNameLst>
                                          <p:attrName>ppt_h</p:attrName>
                                        </p:attrNameLst>
                                      </p:cBhvr>
                                      <p:tavLst>
                                        <p:tav tm="0">
                                          <p:val>
                                            <p:fltVal val="0"/>
                                          </p:val>
                                        </p:tav>
                                        <p:tav tm="100000">
                                          <p:val>
                                            <p:strVal val="#ppt_h"/>
                                          </p:val>
                                        </p:tav>
                                      </p:tavLst>
                                    </p:anim>
                                    <p:animEffect transition="in" filter="fade">
                                      <p:cBhvr>
                                        <p:cTn id="46" dur="300"/>
                                        <p:tgtEl>
                                          <p:spTgt spid="6"/>
                                        </p:tgtEl>
                                      </p:cBhvr>
                                    </p:animEffect>
                                  </p:childTnLst>
                                </p:cTn>
                              </p:par>
                              <p:par>
                                <p:cTn id="47" presetID="23" presetClass="entr" presetSubtype="288" fill="hold" grpId="0" nodeType="withEffect">
                                  <p:stCondLst>
                                    <p:cond delay="3400"/>
                                  </p:stCondLst>
                                  <p:childTnLst>
                                    <p:set>
                                      <p:cBhvr>
                                        <p:cTn id="48" dur="1" fill="hold">
                                          <p:stCondLst>
                                            <p:cond delay="0"/>
                                          </p:stCondLst>
                                        </p:cTn>
                                        <p:tgtEl>
                                          <p:spTgt spid="30"/>
                                        </p:tgtEl>
                                        <p:attrNameLst>
                                          <p:attrName>style.visibility</p:attrName>
                                        </p:attrNameLst>
                                      </p:cBhvr>
                                      <p:to>
                                        <p:strVal val="visible"/>
                                      </p:to>
                                    </p:set>
                                    <p:anim calcmode="lin" valueType="num">
                                      <p:cBhvr>
                                        <p:cTn id="49" dur="300" fill="hold"/>
                                        <p:tgtEl>
                                          <p:spTgt spid="30"/>
                                        </p:tgtEl>
                                        <p:attrNameLst>
                                          <p:attrName>ppt_w</p:attrName>
                                        </p:attrNameLst>
                                      </p:cBhvr>
                                      <p:tavLst>
                                        <p:tav tm="0">
                                          <p:val>
                                            <p:strVal val="4/3*#ppt_w"/>
                                          </p:val>
                                        </p:tav>
                                        <p:tav tm="100000">
                                          <p:val>
                                            <p:strVal val="#ppt_w"/>
                                          </p:val>
                                        </p:tav>
                                      </p:tavLst>
                                    </p:anim>
                                    <p:anim calcmode="lin" valueType="num">
                                      <p:cBhvr>
                                        <p:cTn id="50" dur="300" fill="hold"/>
                                        <p:tgtEl>
                                          <p:spTgt spid="30"/>
                                        </p:tgtEl>
                                        <p:attrNameLst>
                                          <p:attrName>ppt_h</p:attrName>
                                        </p:attrNameLst>
                                      </p:cBhvr>
                                      <p:tavLst>
                                        <p:tav tm="0">
                                          <p:val>
                                            <p:strVal val="4/3*#ppt_h"/>
                                          </p:val>
                                        </p:tav>
                                        <p:tav tm="100000">
                                          <p:val>
                                            <p:strVal val="#ppt_h"/>
                                          </p:val>
                                        </p:tav>
                                      </p:tavLst>
                                    </p:anim>
                                  </p:childTnLst>
                                </p:cTn>
                              </p:par>
                              <p:par>
                                <p:cTn id="51" presetID="22" presetClass="entr" presetSubtype="8" fill="hold" nodeType="withEffect">
                                  <p:stCondLst>
                                    <p:cond delay="340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500"/>
                                        <p:tgtEl>
                                          <p:spTgt spid="26"/>
                                        </p:tgtEl>
                                      </p:cBhvr>
                                    </p:animEffect>
                                  </p:childTnLst>
                                </p:cTn>
                              </p:par>
                              <p:par>
                                <p:cTn id="54" presetID="53" presetClass="entr" presetSubtype="16" fill="hold" nodeType="withEffect">
                                  <p:stCondLst>
                                    <p:cond delay="3700"/>
                                  </p:stCondLst>
                                  <p:childTnLst>
                                    <p:set>
                                      <p:cBhvr>
                                        <p:cTn id="55" dur="1" fill="hold">
                                          <p:stCondLst>
                                            <p:cond delay="0"/>
                                          </p:stCondLst>
                                        </p:cTn>
                                        <p:tgtEl>
                                          <p:spTgt spid="7"/>
                                        </p:tgtEl>
                                        <p:attrNameLst>
                                          <p:attrName>style.visibility</p:attrName>
                                        </p:attrNameLst>
                                      </p:cBhvr>
                                      <p:to>
                                        <p:strVal val="visible"/>
                                      </p:to>
                                    </p:set>
                                    <p:anim calcmode="lin" valueType="num">
                                      <p:cBhvr>
                                        <p:cTn id="56" dur="300" fill="hold"/>
                                        <p:tgtEl>
                                          <p:spTgt spid="7"/>
                                        </p:tgtEl>
                                        <p:attrNameLst>
                                          <p:attrName>ppt_w</p:attrName>
                                        </p:attrNameLst>
                                      </p:cBhvr>
                                      <p:tavLst>
                                        <p:tav tm="0">
                                          <p:val>
                                            <p:fltVal val="0"/>
                                          </p:val>
                                        </p:tav>
                                        <p:tav tm="100000">
                                          <p:val>
                                            <p:strVal val="#ppt_w"/>
                                          </p:val>
                                        </p:tav>
                                      </p:tavLst>
                                    </p:anim>
                                    <p:anim calcmode="lin" valueType="num">
                                      <p:cBhvr>
                                        <p:cTn id="57" dur="300" fill="hold"/>
                                        <p:tgtEl>
                                          <p:spTgt spid="7"/>
                                        </p:tgtEl>
                                        <p:attrNameLst>
                                          <p:attrName>ppt_h</p:attrName>
                                        </p:attrNameLst>
                                      </p:cBhvr>
                                      <p:tavLst>
                                        <p:tav tm="0">
                                          <p:val>
                                            <p:fltVal val="0"/>
                                          </p:val>
                                        </p:tav>
                                        <p:tav tm="100000">
                                          <p:val>
                                            <p:strVal val="#ppt_h"/>
                                          </p:val>
                                        </p:tav>
                                      </p:tavLst>
                                    </p:anim>
                                    <p:animEffect transition="in" filter="fade">
                                      <p:cBhvr>
                                        <p:cTn id="58" dur="300"/>
                                        <p:tgtEl>
                                          <p:spTgt spid="7"/>
                                        </p:tgtEl>
                                      </p:cBhvr>
                                    </p:animEffect>
                                  </p:childTnLst>
                                </p:cTn>
                              </p:par>
                              <p:par>
                                <p:cTn id="59" presetID="23" presetClass="entr" presetSubtype="288" fill="hold" grpId="0" nodeType="withEffect">
                                  <p:stCondLst>
                                    <p:cond delay="40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300" fill="hold"/>
                                        <p:tgtEl>
                                          <p:spTgt spid="31"/>
                                        </p:tgtEl>
                                        <p:attrNameLst>
                                          <p:attrName>ppt_w</p:attrName>
                                        </p:attrNameLst>
                                      </p:cBhvr>
                                      <p:tavLst>
                                        <p:tav tm="0">
                                          <p:val>
                                            <p:strVal val="4/3*#ppt_w"/>
                                          </p:val>
                                        </p:tav>
                                        <p:tav tm="100000">
                                          <p:val>
                                            <p:strVal val="#ppt_w"/>
                                          </p:val>
                                        </p:tav>
                                      </p:tavLst>
                                    </p:anim>
                                    <p:anim calcmode="lin" valueType="num">
                                      <p:cBhvr>
                                        <p:cTn id="62" dur="300" fill="hold"/>
                                        <p:tgtEl>
                                          <p:spTgt spid="31"/>
                                        </p:tgtEl>
                                        <p:attrNameLst>
                                          <p:attrName>ppt_h</p:attrName>
                                        </p:attrNameLst>
                                      </p:cBhvr>
                                      <p:tavLst>
                                        <p:tav tm="0">
                                          <p:val>
                                            <p:strVal val="4/3*#ppt_h"/>
                                          </p:val>
                                        </p:tav>
                                        <p:tav tm="100000">
                                          <p:val>
                                            <p:strVal val="#ppt_h"/>
                                          </p:val>
                                        </p:tav>
                                      </p:tavLst>
                                    </p:anim>
                                  </p:childTnLst>
                                </p:cTn>
                              </p:par>
                              <p:par>
                                <p:cTn id="63" presetID="22" presetClass="entr" presetSubtype="8" fill="hold" nodeType="withEffect">
                                  <p:stCondLst>
                                    <p:cond delay="400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9" grpId="0"/>
      <p:bldP spid="15" grpId="0" bldLvl="0" animBg="1"/>
      <p:bldP spid="27" grpId="0" bldLvl="0" animBg="1"/>
      <p:bldP spid="29" grpId="0" bldLvl="0" animBg="1"/>
      <p:bldP spid="30" grpId="0" bldLvl="0" animBg="1"/>
      <p:bldP spid="31" grpId="0" bldLvl="0" animBg="1"/>
    </p:bldLst>
  </p:timing>
</p:sld>
</file>

<file path=ppt/tags/tag1.xml><?xml version="1.0" encoding="utf-8"?>
<p:tagLst xmlns:p="http://schemas.openxmlformats.org/presentationml/2006/main">
  <p:tag name="MH" val="20160517091309"/>
  <p:tag name="MH_LIBRARY" val="GRAPHIC"/>
  <p:tag name="MH_TYPE" val="Other"/>
  <p:tag name="MH_ORDER" val="1"/>
</p:tagLst>
</file>

<file path=ppt/tags/tag10.xml><?xml version="1.0" encoding="utf-8"?>
<p:tagLst xmlns:p="http://schemas.openxmlformats.org/presentationml/2006/main">
  <p:tag name="MH" val="20160517091309"/>
  <p:tag name="MH_LIBRARY" val="GRAPHIC"/>
  <p:tag name="MH_TYPE" val="Other"/>
  <p:tag name="MH_ORDER" val="7"/>
</p:tagLst>
</file>

<file path=ppt/tags/tag11.xml><?xml version="1.0" encoding="utf-8"?>
<p:tagLst xmlns:p="http://schemas.openxmlformats.org/presentationml/2006/main">
  <p:tag name="MH" val="20160517091309"/>
  <p:tag name="MH_LIBRARY" val="GRAPHIC"/>
  <p:tag name="MH_TYPE" val="Title"/>
  <p:tag name="MH_ORDER" val="1"/>
</p:tagLst>
</file>

<file path=ppt/tags/tag12.xml><?xml version="1.0" encoding="utf-8"?>
<p:tagLst xmlns:p="http://schemas.openxmlformats.org/presentationml/2006/main">
  <p:tag name="MH" val="20160517091309"/>
  <p:tag name="MH_LIBRARY" val="GRAPHIC"/>
  <p:tag name="MH_TYPE" val="Other"/>
  <p:tag name="MH_ORDER" val="8"/>
</p:tagLst>
</file>

<file path=ppt/tags/tag13.xml><?xml version="1.0" encoding="utf-8"?>
<p:tagLst xmlns:p="http://schemas.openxmlformats.org/presentationml/2006/main">
  <p:tag name="MH" val="20160517091309"/>
  <p:tag name="MH_LIBRARY" val="GRAPHIC"/>
  <p:tag name="MH_TYPE" val="Other"/>
  <p:tag name="MH_ORDER" val="9"/>
</p:tagLst>
</file>

<file path=ppt/tags/tag14.xml><?xml version="1.0" encoding="utf-8"?>
<p:tagLst xmlns:p="http://schemas.openxmlformats.org/presentationml/2006/main">
  <p:tag name="MH" val="20160517091309"/>
  <p:tag name="MH_LIBRARY" val="GRAPHIC"/>
  <p:tag name="MH_TYPE" val="Other"/>
  <p:tag name="MH_ORDER" val="10"/>
</p:tagLst>
</file>

<file path=ppt/tags/tag15.xml><?xml version="1.0" encoding="utf-8"?>
<p:tagLst xmlns:p="http://schemas.openxmlformats.org/presentationml/2006/main">
  <p:tag name="MH" val="20160517091309"/>
  <p:tag name="MH_LIBRARY" val="GRAPHIC"/>
  <p:tag name="MH_TYPE" val="Other"/>
  <p:tag name="MH_ORDER" val="11"/>
</p:tagLst>
</file>

<file path=ppt/tags/tag2.xml><?xml version="1.0" encoding="utf-8"?>
<p:tagLst xmlns:p="http://schemas.openxmlformats.org/presentationml/2006/main">
  <p:tag name="MH" val="20160517091309"/>
  <p:tag name="MH_LIBRARY" val="GRAPHIC"/>
  <p:tag name="MH_TYPE" val="SubTitle"/>
  <p:tag name="MH_ORDER" val="1"/>
</p:tagLst>
</file>

<file path=ppt/tags/tag3.xml><?xml version="1.0" encoding="utf-8"?>
<p:tagLst xmlns:p="http://schemas.openxmlformats.org/presentationml/2006/main">
  <p:tag name="MH" val="20160517091309"/>
  <p:tag name="MH_LIBRARY" val="GRAPHIC"/>
  <p:tag name="MH_TYPE" val="Other"/>
  <p:tag name="MH_ORDER" val="2"/>
</p:tagLst>
</file>

<file path=ppt/tags/tag4.xml><?xml version="1.0" encoding="utf-8"?>
<p:tagLst xmlns:p="http://schemas.openxmlformats.org/presentationml/2006/main">
  <p:tag name="MH" val="20160517091309"/>
  <p:tag name="MH_LIBRARY" val="GRAPHIC"/>
  <p:tag name="MH_TYPE" val="SubTitle"/>
  <p:tag name="MH_ORDER" val="2"/>
</p:tagLst>
</file>

<file path=ppt/tags/tag5.xml><?xml version="1.0" encoding="utf-8"?>
<p:tagLst xmlns:p="http://schemas.openxmlformats.org/presentationml/2006/main">
  <p:tag name="MH" val="20160517091309"/>
  <p:tag name="MH_LIBRARY" val="GRAPHIC"/>
  <p:tag name="MH_TYPE" val="Other"/>
  <p:tag name="MH_ORDER" val="3"/>
</p:tagLst>
</file>

<file path=ppt/tags/tag6.xml><?xml version="1.0" encoding="utf-8"?>
<p:tagLst xmlns:p="http://schemas.openxmlformats.org/presentationml/2006/main">
  <p:tag name="MH" val="20160517091309"/>
  <p:tag name="MH_LIBRARY" val="GRAPHIC"/>
  <p:tag name="MH_TYPE" val="SubTitle"/>
  <p:tag name="MH_ORDER" val="3"/>
</p:tagLst>
</file>

<file path=ppt/tags/tag7.xml><?xml version="1.0" encoding="utf-8"?>
<p:tagLst xmlns:p="http://schemas.openxmlformats.org/presentationml/2006/main">
  <p:tag name="MH" val="20160517091309"/>
  <p:tag name="MH_LIBRARY" val="GRAPHIC"/>
  <p:tag name="MH_TYPE" val="Other"/>
  <p:tag name="MH_ORDER" val="4"/>
</p:tagLst>
</file>

<file path=ppt/tags/tag8.xml><?xml version="1.0" encoding="utf-8"?>
<p:tagLst xmlns:p="http://schemas.openxmlformats.org/presentationml/2006/main">
  <p:tag name="MH" val="20160517091309"/>
  <p:tag name="MH_LIBRARY" val="GRAPHIC"/>
  <p:tag name="MH_TYPE" val="Other"/>
  <p:tag name="MH_ORDER" val="5"/>
</p:tagLst>
</file>

<file path=ppt/tags/tag9.xml><?xml version="1.0" encoding="utf-8"?>
<p:tagLst xmlns:p="http://schemas.openxmlformats.org/presentationml/2006/main">
  <p:tag name="MH" val="20160517091309"/>
  <p:tag name="MH_LIBRARY" val="GRAPHIC"/>
  <p:tag name="MH_TYPE" val="Other"/>
  <p:tag name="MH_ORDER" val="6"/>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2674</Words>
  <Application>WPS 演示</Application>
  <PresentationFormat>宽屏</PresentationFormat>
  <Paragraphs>217</Paragraphs>
  <Slides>19</Slides>
  <Notes>19</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Impact</vt:lpstr>
      <vt:lpstr>微软雅黑</vt:lpstr>
      <vt:lpstr>黑体</vt:lpstr>
      <vt:lpstr>Calibri</vt:lpstr>
      <vt:lpstr>Kozuka Mincho Pr6N H</vt:lpstr>
      <vt:lpstr>Yu Gothic UI Semibold</vt:lpstr>
      <vt:lpstr>Arial Unicode MS</vt:lpstr>
      <vt:lpstr>Arial Narrow</vt:lpstr>
      <vt:lpstr>造字工房劲黑（非商用）常规体</vt:lpstr>
      <vt:lpstr>Calibri</vt:lpstr>
      <vt:lpstr>Adobe 黑体 Std R</vt:lpstr>
      <vt:lpstr>Verdana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小落</cp:lastModifiedBy>
  <cp:revision>73</cp:revision>
  <dcterms:created xsi:type="dcterms:W3CDTF">2016-05-16T00:02:00Z</dcterms:created>
  <dcterms:modified xsi:type="dcterms:W3CDTF">2021-04-22T04:43:58Z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